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9A85E9-9972-4A7C-BDED-AA6125A0E547}" type="datetimeFigureOut">
              <a:rPr lang="en-US" smtClean="0"/>
              <a:t>12/19/2013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D3BF3-578A-469A-AEE2-568529E826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27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12/19/2013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10" Type="http://schemas.openxmlformats.org/officeDocument/2006/relationships/slide" Target="slide7.xml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10" Type="http://schemas.openxmlformats.org/officeDocument/2006/relationships/slide" Target="slide7.xml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85066" y="1295400"/>
            <a:ext cx="8531225" cy="606425"/>
          </a:xfrm>
        </p:spPr>
        <p:txBody>
          <a:bodyPr>
            <a:noAutofit/>
          </a:bodyPr>
          <a:lstStyle/>
          <a:p>
            <a:pPr eaLnBrk="1" hangingPunct="1"/>
            <a:r>
              <a:rPr lang="en-US" sz="6000" dirty="0" smtClean="0"/>
              <a:t>Projection of Solid</a:t>
            </a: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57200" y="3048000"/>
            <a:ext cx="3584575" cy="30051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Prepared by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Rathod</a:t>
            </a:r>
            <a:r>
              <a:rPr lang="en-US" dirty="0" smtClean="0"/>
              <a:t> </a:t>
            </a:r>
            <a:r>
              <a:rPr lang="en-US" dirty="0" err="1" smtClean="0"/>
              <a:t>Bhargav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Vanpariya</a:t>
            </a:r>
            <a:r>
              <a:rPr lang="en-US" dirty="0" smtClean="0"/>
              <a:t> </a:t>
            </a:r>
            <a:r>
              <a:rPr lang="en-US" dirty="0" err="1" smtClean="0"/>
              <a:t>Jignesh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Sama</a:t>
            </a:r>
            <a:r>
              <a:rPr lang="en-US" dirty="0" smtClean="0"/>
              <a:t> Abdul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en-US" dirty="0" err="1" smtClean="0"/>
              <a:t>Gohil</a:t>
            </a:r>
            <a:r>
              <a:rPr lang="en-US" dirty="0" smtClean="0"/>
              <a:t> Hitesh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3048000"/>
            <a:ext cx="4038600" cy="30051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/>
              <a:t>Guided By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Prof. </a:t>
            </a:r>
            <a:r>
              <a:rPr lang="en-US" dirty="0" err="1" smtClean="0"/>
              <a:t>Utsav</a:t>
            </a:r>
            <a:r>
              <a:rPr lang="en-US" dirty="0" smtClean="0"/>
              <a:t> </a:t>
            </a:r>
            <a:r>
              <a:rPr lang="en-US" dirty="0" err="1" smtClean="0"/>
              <a:t>Kamadiya</a:t>
            </a: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Mechanical </a:t>
            </a:r>
            <a:r>
              <a:rPr lang="en-US" dirty="0" err="1" smtClean="0"/>
              <a:t>Engg</a:t>
            </a:r>
            <a:r>
              <a:rPr lang="en-US" dirty="0" smtClean="0"/>
              <a:t>. Dept.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Darshan Institute of </a:t>
            </a:r>
            <a:r>
              <a:rPr lang="en-US" dirty="0" err="1" smtClean="0"/>
              <a:t>Engg</a:t>
            </a:r>
            <a:r>
              <a:rPr lang="en-US" dirty="0" smtClean="0"/>
              <a:t>. And Tech., Rajkot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29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Arc 2"/>
          <p:cNvSpPr>
            <a:spLocks/>
          </p:cNvSpPr>
          <p:nvPr/>
        </p:nvSpPr>
        <p:spPr bwMode="auto">
          <a:xfrm>
            <a:off x="2720975" y="4381500"/>
            <a:ext cx="1089025" cy="2057400"/>
          </a:xfrm>
          <a:custGeom>
            <a:avLst/>
            <a:gdLst>
              <a:gd name="T0" fmla="*/ 2147483647 w 22865"/>
              <a:gd name="T1" fmla="*/ 0 h 43200"/>
              <a:gd name="T2" fmla="*/ 0 w 22865"/>
              <a:gd name="T3" fmla="*/ 2147483647 h 43200"/>
              <a:gd name="T4" fmla="*/ 2147483647 w 22865"/>
              <a:gd name="T5" fmla="*/ 2147483647 h 43200"/>
              <a:gd name="T6" fmla="*/ 0 60000 65536"/>
              <a:gd name="T7" fmla="*/ 0 60000 65536"/>
              <a:gd name="T8" fmla="*/ 0 60000 65536"/>
              <a:gd name="T9" fmla="*/ 0 w 22865"/>
              <a:gd name="T10" fmla="*/ 0 h 43200"/>
              <a:gd name="T11" fmla="*/ 22865 w 22865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2865" h="43200" fill="none" extrusionOk="0">
                <a:moveTo>
                  <a:pt x="1264" y="0"/>
                </a:moveTo>
                <a:cubicBezTo>
                  <a:pt x="13194" y="0"/>
                  <a:pt x="22865" y="9670"/>
                  <a:pt x="22865" y="21600"/>
                </a:cubicBezTo>
                <a:cubicBezTo>
                  <a:pt x="22865" y="33529"/>
                  <a:pt x="13194" y="43200"/>
                  <a:pt x="1265" y="43200"/>
                </a:cubicBezTo>
                <a:cubicBezTo>
                  <a:pt x="843" y="43200"/>
                  <a:pt x="421" y="43187"/>
                  <a:pt x="0" y="43162"/>
                </a:cubicBezTo>
              </a:path>
              <a:path w="22865" h="43200" stroke="0" extrusionOk="0">
                <a:moveTo>
                  <a:pt x="1264" y="0"/>
                </a:moveTo>
                <a:cubicBezTo>
                  <a:pt x="13194" y="0"/>
                  <a:pt x="22865" y="9670"/>
                  <a:pt x="22865" y="21600"/>
                </a:cubicBezTo>
                <a:cubicBezTo>
                  <a:pt x="22865" y="33529"/>
                  <a:pt x="13194" y="43200"/>
                  <a:pt x="1265" y="43200"/>
                </a:cubicBezTo>
                <a:cubicBezTo>
                  <a:pt x="843" y="43200"/>
                  <a:pt x="421" y="43187"/>
                  <a:pt x="0" y="43162"/>
                </a:cubicBezTo>
                <a:lnTo>
                  <a:pt x="1265" y="21600"/>
                </a:lnTo>
                <a:close/>
              </a:path>
            </a:pathLst>
          </a:custGeom>
          <a:noFill/>
          <a:ln w="1905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854200" y="4371975"/>
            <a:ext cx="942975" cy="2105025"/>
            <a:chOff x="1168" y="2754"/>
            <a:chExt cx="594" cy="1326"/>
          </a:xfrm>
        </p:grpSpPr>
        <p:sp>
          <p:nvSpPr>
            <p:cNvPr id="55518" name="Line 4"/>
            <p:cNvSpPr>
              <a:spLocks noChangeShapeType="1"/>
            </p:cNvSpPr>
            <p:nvPr/>
          </p:nvSpPr>
          <p:spPr bwMode="auto">
            <a:xfrm flipH="1">
              <a:off x="1168" y="2760"/>
              <a:ext cx="576" cy="35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19" name="Line 5"/>
            <p:cNvSpPr>
              <a:spLocks noChangeShapeType="1"/>
            </p:cNvSpPr>
            <p:nvPr/>
          </p:nvSpPr>
          <p:spPr bwMode="auto">
            <a:xfrm>
              <a:off x="1186" y="3108"/>
              <a:ext cx="0" cy="62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20" name="Line 6"/>
            <p:cNvSpPr>
              <a:spLocks noChangeShapeType="1"/>
            </p:cNvSpPr>
            <p:nvPr/>
          </p:nvSpPr>
          <p:spPr bwMode="auto">
            <a:xfrm>
              <a:off x="1186" y="3732"/>
              <a:ext cx="576" cy="33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21" name="Line 7"/>
            <p:cNvSpPr>
              <a:spLocks noChangeShapeType="1"/>
            </p:cNvSpPr>
            <p:nvPr/>
          </p:nvSpPr>
          <p:spPr bwMode="auto">
            <a:xfrm>
              <a:off x="1744" y="2754"/>
              <a:ext cx="0" cy="1326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6536" name="Line 8"/>
          <p:cNvSpPr>
            <a:spLocks noChangeShapeType="1"/>
          </p:cNvSpPr>
          <p:nvPr/>
        </p:nvSpPr>
        <p:spPr bwMode="auto">
          <a:xfrm>
            <a:off x="1905000" y="4918075"/>
            <a:ext cx="152400" cy="88900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37" name="Line 9"/>
          <p:cNvSpPr>
            <a:spLocks noChangeShapeType="1"/>
          </p:cNvSpPr>
          <p:nvPr/>
        </p:nvSpPr>
        <p:spPr bwMode="auto">
          <a:xfrm flipV="1">
            <a:off x="1752600" y="2362200"/>
            <a:ext cx="17526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38" name="Line 10"/>
          <p:cNvSpPr>
            <a:spLocks noChangeShapeType="1"/>
          </p:cNvSpPr>
          <p:nvPr/>
        </p:nvSpPr>
        <p:spPr bwMode="auto">
          <a:xfrm>
            <a:off x="2057400" y="3581400"/>
            <a:ext cx="0" cy="23622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39" name="Line 11"/>
          <p:cNvSpPr>
            <a:spLocks noChangeShapeType="1"/>
          </p:cNvSpPr>
          <p:nvPr/>
        </p:nvSpPr>
        <p:spPr bwMode="auto">
          <a:xfrm>
            <a:off x="3219450" y="2533650"/>
            <a:ext cx="0" cy="295275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40" name="Line 12"/>
          <p:cNvSpPr>
            <a:spLocks noChangeShapeType="1"/>
          </p:cNvSpPr>
          <p:nvPr/>
        </p:nvSpPr>
        <p:spPr bwMode="auto">
          <a:xfrm>
            <a:off x="3381375" y="2971800"/>
            <a:ext cx="0" cy="24384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541" name="Arc 13"/>
          <p:cNvSpPr>
            <a:spLocks/>
          </p:cNvSpPr>
          <p:nvPr/>
        </p:nvSpPr>
        <p:spPr bwMode="auto">
          <a:xfrm>
            <a:off x="2744788" y="4800600"/>
            <a:ext cx="619125" cy="1220788"/>
          </a:xfrm>
          <a:custGeom>
            <a:avLst/>
            <a:gdLst>
              <a:gd name="T0" fmla="*/ 2147483647 w 21886"/>
              <a:gd name="T1" fmla="*/ 0 h 43200"/>
              <a:gd name="T2" fmla="*/ 0 w 21886"/>
              <a:gd name="T3" fmla="*/ 2147483647 h 43200"/>
              <a:gd name="T4" fmla="*/ 2147483647 w 21886"/>
              <a:gd name="T5" fmla="*/ 2147483647 h 43200"/>
              <a:gd name="T6" fmla="*/ 0 60000 65536"/>
              <a:gd name="T7" fmla="*/ 0 60000 65536"/>
              <a:gd name="T8" fmla="*/ 0 60000 65536"/>
              <a:gd name="T9" fmla="*/ 0 w 21886"/>
              <a:gd name="T10" fmla="*/ 0 h 43200"/>
              <a:gd name="T11" fmla="*/ 21886 w 21886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886" h="43200" fill="none" extrusionOk="0">
                <a:moveTo>
                  <a:pt x="285" y="0"/>
                </a:moveTo>
                <a:cubicBezTo>
                  <a:pt x="12215" y="0"/>
                  <a:pt x="21886" y="9670"/>
                  <a:pt x="21886" y="21600"/>
                </a:cubicBezTo>
                <a:cubicBezTo>
                  <a:pt x="21886" y="33529"/>
                  <a:pt x="12215" y="43200"/>
                  <a:pt x="286" y="43200"/>
                </a:cubicBezTo>
                <a:cubicBezTo>
                  <a:pt x="190" y="43200"/>
                  <a:pt x="95" y="43199"/>
                  <a:pt x="-1" y="43198"/>
                </a:cubicBezTo>
              </a:path>
              <a:path w="21886" h="43200" stroke="0" extrusionOk="0">
                <a:moveTo>
                  <a:pt x="285" y="0"/>
                </a:moveTo>
                <a:cubicBezTo>
                  <a:pt x="12215" y="0"/>
                  <a:pt x="21886" y="9670"/>
                  <a:pt x="21886" y="21600"/>
                </a:cubicBezTo>
                <a:cubicBezTo>
                  <a:pt x="21886" y="33529"/>
                  <a:pt x="12215" y="43200"/>
                  <a:pt x="286" y="43200"/>
                </a:cubicBezTo>
                <a:cubicBezTo>
                  <a:pt x="190" y="43200"/>
                  <a:pt x="95" y="43199"/>
                  <a:pt x="-1" y="43198"/>
                </a:cubicBezTo>
                <a:lnTo>
                  <a:pt x="286" y="21600"/>
                </a:lnTo>
                <a:close/>
              </a:path>
            </a:pathLst>
          </a:custGeom>
          <a:noFill/>
          <a:ln w="3175">
            <a:solidFill>
              <a:srgbClr val="FF99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6542" name="Line 14"/>
          <p:cNvSpPr>
            <a:spLocks noChangeShapeType="1"/>
          </p:cNvSpPr>
          <p:nvPr/>
        </p:nvSpPr>
        <p:spPr bwMode="auto">
          <a:xfrm>
            <a:off x="3124200" y="2667000"/>
            <a:ext cx="0" cy="3200400"/>
          </a:xfrm>
          <a:prstGeom prst="line">
            <a:avLst/>
          </a:prstGeom>
          <a:noFill/>
          <a:ln w="317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724150" y="4743450"/>
            <a:ext cx="76200" cy="1314450"/>
            <a:chOff x="1716" y="2988"/>
            <a:chExt cx="48" cy="828"/>
          </a:xfrm>
        </p:grpSpPr>
        <p:sp>
          <p:nvSpPr>
            <p:cNvPr id="55516" name="Oval 16"/>
            <p:cNvSpPr>
              <a:spLocks noChangeArrowheads="1"/>
            </p:cNvSpPr>
            <p:nvPr/>
          </p:nvSpPr>
          <p:spPr bwMode="auto">
            <a:xfrm>
              <a:off x="1716" y="376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17" name="Oval 17"/>
            <p:cNvSpPr>
              <a:spLocks noChangeArrowheads="1"/>
            </p:cNvSpPr>
            <p:nvPr/>
          </p:nvSpPr>
          <p:spPr bwMode="auto">
            <a:xfrm>
              <a:off x="1716" y="29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1882775" y="4972050"/>
            <a:ext cx="1374775" cy="962025"/>
            <a:chOff x="1186" y="3132"/>
            <a:chExt cx="866" cy="606"/>
          </a:xfrm>
        </p:grpSpPr>
        <p:sp>
          <p:nvSpPr>
            <p:cNvPr id="55510" name="Line 19"/>
            <p:cNvSpPr>
              <a:spLocks noChangeShapeType="1"/>
            </p:cNvSpPr>
            <p:nvPr/>
          </p:nvSpPr>
          <p:spPr bwMode="auto">
            <a:xfrm flipV="1">
              <a:off x="1186" y="3674"/>
              <a:ext cx="110" cy="6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11" name="Oval 20"/>
            <p:cNvSpPr>
              <a:spLocks noChangeArrowheads="1"/>
            </p:cNvSpPr>
            <p:nvPr/>
          </p:nvSpPr>
          <p:spPr bwMode="auto">
            <a:xfrm>
              <a:off x="1272" y="313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12" name="Oval 21"/>
            <p:cNvSpPr>
              <a:spLocks noChangeArrowheads="1"/>
            </p:cNvSpPr>
            <p:nvPr/>
          </p:nvSpPr>
          <p:spPr bwMode="auto">
            <a:xfrm>
              <a:off x="1278" y="364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13" name="Oval 22"/>
            <p:cNvSpPr>
              <a:spLocks noChangeArrowheads="1"/>
            </p:cNvSpPr>
            <p:nvPr/>
          </p:nvSpPr>
          <p:spPr bwMode="auto">
            <a:xfrm>
              <a:off x="1944" y="316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14" name="Oval 23"/>
            <p:cNvSpPr>
              <a:spLocks noChangeArrowheads="1"/>
            </p:cNvSpPr>
            <p:nvPr/>
          </p:nvSpPr>
          <p:spPr bwMode="auto">
            <a:xfrm>
              <a:off x="1938" y="358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15" name="Oval 24"/>
            <p:cNvSpPr>
              <a:spLocks noChangeArrowheads="1"/>
            </p:cNvSpPr>
            <p:nvPr/>
          </p:nvSpPr>
          <p:spPr bwMode="auto">
            <a:xfrm>
              <a:off x="2004" y="338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057400" y="4781550"/>
            <a:ext cx="1171575" cy="1238250"/>
            <a:chOff x="1296" y="3012"/>
            <a:chExt cx="738" cy="780"/>
          </a:xfrm>
        </p:grpSpPr>
        <p:sp>
          <p:nvSpPr>
            <p:cNvPr id="55506" name="Line 26"/>
            <p:cNvSpPr>
              <a:spLocks noChangeShapeType="1"/>
            </p:cNvSpPr>
            <p:nvPr/>
          </p:nvSpPr>
          <p:spPr bwMode="auto">
            <a:xfrm flipV="1">
              <a:off x="1296" y="3012"/>
              <a:ext cx="432" cy="1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7" name="Line 27"/>
            <p:cNvSpPr>
              <a:spLocks noChangeShapeType="1"/>
            </p:cNvSpPr>
            <p:nvPr/>
          </p:nvSpPr>
          <p:spPr bwMode="auto">
            <a:xfrm>
              <a:off x="1296" y="3648"/>
              <a:ext cx="432" cy="1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508" name="Arc 28"/>
            <p:cNvSpPr>
              <a:spLocks/>
            </p:cNvSpPr>
            <p:nvPr/>
          </p:nvSpPr>
          <p:spPr bwMode="auto">
            <a:xfrm>
              <a:off x="1746" y="3025"/>
              <a:ext cx="288" cy="767"/>
            </a:xfrm>
            <a:custGeom>
              <a:avLst/>
              <a:gdLst>
                <a:gd name="T0" fmla="*/ 0 w 21600"/>
                <a:gd name="T1" fmla="*/ 0 h 43155"/>
                <a:gd name="T2" fmla="*/ 0 w 21600"/>
                <a:gd name="T3" fmla="*/ 0 h 43155"/>
                <a:gd name="T4" fmla="*/ 0 w 21600"/>
                <a:gd name="T5" fmla="*/ 0 h 43155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55"/>
                <a:gd name="T11" fmla="*/ 21600 w 21600"/>
                <a:gd name="T12" fmla="*/ 43155 h 431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5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989"/>
                    <a:pt x="12756" y="42421"/>
                    <a:pt x="1391" y="43155"/>
                  </a:cubicBezTo>
                </a:path>
                <a:path w="21600" h="4315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989"/>
                    <a:pt x="12756" y="42421"/>
                    <a:pt x="1391" y="4315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509" name="Line 29"/>
            <p:cNvSpPr>
              <a:spLocks noChangeShapeType="1"/>
            </p:cNvSpPr>
            <p:nvPr/>
          </p:nvSpPr>
          <p:spPr bwMode="auto">
            <a:xfrm>
              <a:off x="1296" y="3120"/>
              <a:ext cx="0" cy="52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2057400" y="4800600"/>
            <a:ext cx="1147763" cy="1219200"/>
            <a:chOff x="1296" y="3024"/>
            <a:chExt cx="723" cy="768"/>
          </a:xfrm>
        </p:grpSpPr>
        <p:grpSp>
          <p:nvGrpSpPr>
            <p:cNvPr id="55489" name="Group 31"/>
            <p:cNvGrpSpPr>
              <a:grpSpLocks/>
            </p:cNvGrpSpPr>
            <p:nvPr/>
          </p:nvGrpSpPr>
          <p:grpSpPr bwMode="auto">
            <a:xfrm>
              <a:off x="1296" y="3024"/>
              <a:ext cx="462" cy="768"/>
              <a:chOff x="1296" y="3024"/>
              <a:chExt cx="462" cy="768"/>
            </a:xfrm>
          </p:grpSpPr>
          <p:sp>
            <p:nvSpPr>
              <p:cNvPr id="55497" name="Line 32"/>
              <p:cNvSpPr>
                <a:spLocks noChangeShapeType="1"/>
              </p:cNvSpPr>
              <p:nvPr/>
            </p:nvSpPr>
            <p:spPr bwMode="auto">
              <a:xfrm flipH="1">
                <a:off x="1296" y="3024"/>
                <a:ext cx="43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98" name="Line 33"/>
              <p:cNvSpPr>
                <a:spLocks noChangeShapeType="1"/>
              </p:cNvSpPr>
              <p:nvPr/>
            </p:nvSpPr>
            <p:spPr bwMode="auto">
              <a:xfrm flipH="1">
                <a:off x="1296" y="3120"/>
                <a:ext cx="43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99" name="Line 34"/>
              <p:cNvSpPr>
                <a:spLocks noChangeShapeType="1"/>
              </p:cNvSpPr>
              <p:nvPr/>
            </p:nvSpPr>
            <p:spPr bwMode="auto">
              <a:xfrm flipH="1">
                <a:off x="1302" y="3228"/>
                <a:ext cx="43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500" name="Line 35"/>
              <p:cNvSpPr>
                <a:spLocks noChangeShapeType="1"/>
              </p:cNvSpPr>
              <p:nvPr/>
            </p:nvSpPr>
            <p:spPr bwMode="auto">
              <a:xfrm flipH="1">
                <a:off x="1344" y="3348"/>
                <a:ext cx="38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501" name="Line 36"/>
              <p:cNvSpPr>
                <a:spLocks noChangeShapeType="1"/>
              </p:cNvSpPr>
              <p:nvPr/>
            </p:nvSpPr>
            <p:spPr bwMode="auto">
              <a:xfrm flipH="1">
                <a:off x="1452" y="3468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502" name="Line 37"/>
              <p:cNvSpPr>
                <a:spLocks noChangeShapeType="1"/>
              </p:cNvSpPr>
              <p:nvPr/>
            </p:nvSpPr>
            <p:spPr bwMode="auto">
              <a:xfrm flipH="1">
                <a:off x="1518" y="3570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503" name="Line 38"/>
              <p:cNvSpPr>
                <a:spLocks noChangeShapeType="1"/>
              </p:cNvSpPr>
              <p:nvPr/>
            </p:nvSpPr>
            <p:spPr bwMode="auto">
              <a:xfrm flipH="1">
                <a:off x="1296" y="3072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504" name="Line 39"/>
              <p:cNvSpPr>
                <a:spLocks noChangeShapeType="1"/>
              </p:cNvSpPr>
              <p:nvPr/>
            </p:nvSpPr>
            <p:spPr bwMode="auto">
              <a:xfrm flipH="1">
                <a:off x="1296" y="312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505" name="Line 40"/>
              <p:cNvSpPr>
                <a:spLocks noChangeShapeType="1"/>
              </p:cNvSpPr>
              <p:nvPr/>
            </p:nvSpPr>
            <p:spPr bwMode="auto">
              <a:xfrm flipH="1">
                <a:off x="1644" y="369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5490" name="Group 41"/>
            <p:cNvGrpSpPr>
              <a:grpSpLocks/>
            </p:cNvGrpSpPr>
            <p:nvPr/>
          </p:nvGrpSpPr>
          <p:grpSpPr bwMode="auto">
            <a:xfrm>
              <a:off x="1731" y="3024"/>
              <a:ext cx="288" cy="738"/>
              <a:chOff x="1728" y="3024"/>
              <a:chExt cx="288" cy="738"/>
            </a:xfrm>
          </p:grpSpPr>
          <p:sp>
            <p:nvSpPr>
              <p:cNvPr id="55491" name="Line 42"/>
              <p:cNvSpPr>
                <a:spLocks noChangeShapeType="1"/>
              </p:cNvSpPr>
              <p:nvPr/>
            </p:nvSpPr>
            <p:spPr bwMode="auto">
              <a:xfrm>
                <a:off x="1728" y="3096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92" name="Line 43"/>
              <p:cNvSpPr>
                <a:spLocks noChangeShapeType="1"/>
              </p:cNvSpPr>
              <p:nvPr/>
            </p:nvSpPr>
            <p:spPr bwMode="auto">
              <a:xfrm>
                <a:off x="1728" y="321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93" name="Line 44"/>
              <p:cNvSpPr>
                <a:spLocks noChangeShapeType="1"/>
              </p:cNvSpPr>
              <p:nvPr/>
            </p:nvSpPr>
            <p:spPr bwMode="auto">
              <a:xfrm>
                <a:off x="1728" y="333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94" name="Line 45"/>
              <p:cNvSpPr>
                <a:spLocks noChangeShapeType="1"/>
              </p:cNvSpPr>
              <p:nvPr/>
            </p:nvSpPr>
            <p:spPr bwMode="auto">
              <a:xfrm>
                <a:off x="1728" y="3552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95" name="Line 46"/>
              <p:cNvSpPr>
                <a:spLocks noChangeShapeType="1"/>
              </p:cNvSpPr>
              <p:nvPr/>
            </p:nvSpPr>
            <p:spPr bwMode="auto">
              <a:xfrm>
                <a:off x="1752" y="366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96" name="Line 47"/>
              <p:cNvSpPr>
                <a:spLocks noChangeShapeType="1"/>
              </p:cNvSpPr>
              <p:nvPr/>
            </p:nvSpPr>
            <p:spPr bwMode="auto">
              <a:xfrm>
                <a:off x="1728" y="30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571500" y="533400"/>
            <a:ext cx="2647950" cy="3067050"/>
            <a:chOff x="360" y="336"/>
            <a:chExt cx="1668" cy="1932"/>
          </a:xfrm>
        </p:grpSpPr>
        <p:sp>
          <p:nvSpPr>
            <p:cNvPr id="55485" name="Line 49"/>
            <p:cNvSpPr>
              <a:spLocks noChangeShapeType="1"/>
            </p:cNvSpPr>
            <p:nvPr/>
          </p:nvSpPr>
          <p:spPr bwMode="auto">
            <a:xfrm flipH="1" flipV="1">
              <a:off x="360" y="1068"/>
              <a:ext cx="91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6" name="Line 50"/>
            <p:cNvSpPr>
              <a:spLocks noChangeShapeType="1"/>
            </p:cNvSpPr>
            <p:nvPr/>
          </p:nvSpPr>
          <p:spPr bwMode="auto">
            <a:xfrm flipH="1" flipV="1">
              <a:off x="1116" y="444"/>
              <a:ext cx="91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7" name="Line 51"/>
            <p:cNvSpPr>
              <a:spLocks noChangeShapeType="1"/>
            </p:cNvSpPr>
            <p:nvPr/>
          </p:nvSpPr>
          <p:spPr bwMode="auto">
            <a:xfrm flipH="1" flipV="1">
              <a:off x="943" y="336"/>
              <a:ext cx="1031" cy="13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88" name="Line 52"/>
            <p:cNvSpPr>
              <a:spLocks noChangeShapeType="1"/>
            </p:cNvSpPr>
            <p:nvPr/>
          </p:nvSpPr>
          <p:spPr bwMode="auto">
            <a:xfrm flipH="1" flipV="1">
              <a:off x="834" y="702"/>
              <a:ext cx="912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53"/>
          <p:cNvGrpSpPr>
            <a:grpSpLocks/>
          </p:cNvGrpSpPr>
          <p:nvPr/>
        </p:nvGrpSpPr>
        <p:grpSpPr bwMode="auto">
          <a:xfrm>
            <a:off x="228600" y="381000"/>
            <a:ext cx="1763713" cy="1735138"/>
            <a:chOff x="281" y="422"/>
            <a:chExt cx="1111" cy="1093"/>
          </a:xfrm>
        </p:grpSpPr>
        <p:sp>
          <p:nvSpPr>
            <p:cNvPr id="55462" name="Line 54"/>
            <p:cNvSpPr>
              <a:spLocks noChangeShapeType="1"/>
            </p:cNvSpPr>
            <p:nvPr/>
          </p:nvSpPr>
          <p:spPr bwMode="auto">
            <a:xfrm rot="19385738" flipV="1">
              <a:off x="281" y="764"/>
              <a:ext cx="581" cy="1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3" name="Line 55"/>
            <p:cNvSpPr>
              <a:spLocks noChangeShapeType="1"/>
            </p:cNvSpPr>
            <p:nvPr/>
          </p:nvSpPr>
          <p:spPr bwMode="auto">
            <a:xfrm rot="-2214262">
              <a:off x="670" y="1282"/>
              <a:ext cx="581" cy="144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4" name="Arc 56"/>
            <p:cNvSpPr>
              <a:spLocks/>
            </p:cNvSpPr>
            <p:nvPr/>
          </p:nvSpPr>
          <p:spPr bwMode="auto">
            <a:xfrm rot="-2214262">
              <a:off x="960" y="422"/>
              <a:ext cx="387" cy="767"/>
            </a:xfrm>
            <a:custGeom>
              <a:avLst/>
              <a:gdLst>
                <a:gd name="T0" fmla="*/ 0 w 21600"/>
                <a:gd name="T1" fmla="*/ 0 h 43155"/>
                <a:gd name="T2" fmla="*/ 0 w 21600"/>
                <a:gd name="T3" fmla="*/ 0 h 43155"/>
                <a:gd name="T4" fmla="*/ 0 w 21600"/>
                <a:gd name="T5" fmla="*/ 0 h 43155"/>
                <a:gd name="T6" fmla="*/ 0 60000 65536"/>
                <a:gd name="T7" fmla="*/ 0 60000 65536"/>
                <a:gd name="T8" fmla="*/ 0 60000 65536"/>
                <a:gd name="T9" fmla="*/ 0 w 21600"/>
                <a:gd name="T10" fmla="*/ 0 h 43155"/>
                <a:gd name="T11" fmla="*/ 21600 w 21600"/>
                <a:gd name="T12" fmla="*/ 43155 h 4315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43155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989"/>
                    <a:pt x="12756" y="42421"/>
                    <a:pt x="1391" y="43155"/>
                  </a:cubicBezTo>
                </a:path>
                <a:path w="21600" h="43155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32989"/>
                    <a:pt x="12756" y="42421"/>
                    <a:pt x="1391" y="4315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465" name="Line 57"/>
            <p:cNvSpPr>
              <a:spLocks noChangeShapeType="1"/>
            </p:cNvSpPr>
            <p:nvPr/>
          </p:nvSpPr>
          <p:spPr bwMode="auto">
            <a:xfrm rot="-2214262">
              <a:off x="519" y="987"/>
              <a:ext cx="0" cy="528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55466" name="Group 58"/>
            <p:cNvGrpSpPr>
              <a:grpSpLocks/>
            </p:cNvGrpSpPr>
            <p:nvPr/>
          </p:nvGrpSpPr>
          <p:grpSpPr bwMode="auto">
            <a:xfrm rot="-2214262">
              <a:off x="460" y="707"/>
              <a:ext cx="621" cy="768"/>
              <a:chOff x="1296" y="3024"/>
              <a:chExt cx="462" cy="768"/>
            </a:xfrm>
          </p:grpSpPr>
          <p:sp>
            <p:nvSpPr>
              <p:cNvPr id="55476" name="Line 59"/>
              <p:cNvSpPr>
                <a:spLocks noChangeShapeType="1"/>
              </p:cNvSpPr>
              <p:nvPr/>
            </p:nvSpPr>
            <p:spPr bwMode="auto">
              <a:xfrm flipH="1">
                <a:off x="1296" y="3024"/>
                <a:ext cx="43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77" name="Line 60"/>
              <p:cNvSpPr>
                <a:spLocks noChangeShapeType="1"/>
              </p:cNvSpPr>
              <p:nvPr/>
            </p:nvSpPr>
            <p:spPr bwMode="auto">
              <a:xfrm flipH="1">
                <a:off x="1296" y="3120"/>
                <a:ext cx="43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78" name="Line 61"/>
              <p:cNvSpPr>
                <a:spLocks noChangeShapeType="1"/>
              </p:cNvSpPr>
              <p:nvPr/>
            </p:nvSpPr>
            <p:spPr bwMode="auto">
              <a:xfrm flipH="1">
                <a:off x="1302" y="3228"/>
                <a:ext cx="43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79" name="Line 62"/>
              <p:cNvSpPr>
                <a:spLocks noChangeShapeType="1"/>
              </p:cNvSpPr>
              <p:nvPr/>
            </p:nvSpPr>
            <p:spPr bwMode="auto">
              <a:xfrm flipH="1">
                <a:off x="1344" y="3348"/>
                <a:ext cx="384" cy="3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80" name="Line 63"/>
              <p:cNvSpPr>
                <a:spLocks noChangeShapeType="1"/>
              </p:cNvSpPr>
              <p:nvPr/>
            </p:nvSpPr>
            <p:spPr bwMode="auto">
              <a:xfrm flipH="1">
                <a:off x="1452" y="3468"/>
                <a:ext cx="28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81" name="Line 64"/>
              <p:cNvSpPr>
                <a:spLocks noChangeShapeType="1"/>
              </p:cNvSpPr>
              <p:nvPr/>
            </p:nvSpPr>
            <p:spPr bwMode="auto">
              <a:xfrm flipH="1">
                <a:off x="1518" y="3570"/>
                <a:ext cx="24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82" name="Line 65"/>
              <p:cNvSpPr>
                <a:spLocks noChangeShapeType="1"/>
              </p:cNvSpPr>
              <p:nvPr/>
            </p:nvSpPr>
            <p:spPr bwMode="auto">
              <a:xfrm flipH="1">
                <a:off x="1296" y="3072"/>
                <a:ext cx="240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83" name="Line 66"/>
              <p:cNvSpPr>
                <a:spLocks noChangeShapeType="1"/>
              </p:cNvSpPr>
              <p:nvPr/>
            </p:nvSpPr>
            <p:spPr bwMode="auto">
              <a:xfrm flipH="1">
                <a:off x="1296" y="3120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84" name="Line 67"/>
              <p:cNvSpPr>
                <a:spLocks noChangeShapeType="1"/>
              </p:cNvSpPr>
              <p:nvPr/>
            </p:nvSpPr>
            <p:spPr bwMode="auto">
              <a:xfrm flipH="1">
                <a:off x="1644" y="369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5467" name="Group 68"/>
            <p:cNvGrpSpPr>
              <a:grpSpLocks/>
            </p:cNvGrpSpPr>
            <p:nvPr/>
          </p:nvGrpSpPr>
          <p:grpSpPr bwMode="auto">
            <a:xfrm rot="-2214262">
              <a:off x="947" y="437"/>
              <a:ext cx="387" cy="738"/>
              <a:chOff x="1728" y="3024"/>
              <a:chExt cx="288" cy="738"/>
            </a:xfrm>
          </p:grpSpPr>
          <p:sp>
            <p:nvSpPr>
              <p:cNvPr id="55470" name="Line 69"/>
              <p:cNvSpPr>
                <a:spLocks noChangeShapeType="1"/>
              </p:cNvSpPr>
              <p:nvPr/>
            </p:nvSpPr>
            <p:spPr bwMode="auto">
              <a:xfrm>
                <a:off x="1728" y="3096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71" name="Line 70"/>
              <p:cNvSpPr>
                <a:spLocks noChangeShapeType="1"/>
              </p:cNvSpPr>
              <p:nvPr/>
            </p:nvSpPr>
            <p:spPr bwMode="auto">
              <a:xfrm>
                <a:off x="1728" y="321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72" name="Line 71"/>
              <p:cNvSpPr>
                <a:spLocks noChangeShapeType="1"/>
              </p:cNvSpPr>
              <p:nvPr/>
            </p:nvSpPr>
            <p:spPr bwMode="auto">
              <a:xfrm>
                <a:off x="1728" y="3330"/>
                <a:ext cx="288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73" name="Line 72"/>
              <p:cNvSpPr>
                <a:spLocks noChangeShapeType="1"/>
              </p:cNvSpPr>
              <p:nvPr/>
            </p:nvSpPr>
            <p:spPr bwMode="auto">
              <a:xfrm>
                <a:off x="1728" y="3552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74" name="Line 73"/>
              <p:cNvSpPr>
                <a:spLocks noChangeShapeType="1"/>
              </p:cNvSpPr>
              <p:nvPr/>
            </p:nvSpPr>
            <p:spPr bwMode="auto">
              <a:xfrm>
                <a:off x="1752" y="3666"/>
                <a:ext cx="96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475" name="Line 74"/>
              <p:cNvSpPr>
                <a:spLocks noChangeShapeType="1"/>
              </p:cNvSpPr>
              <p:nvPr/>
            </p:nvSpPr>
            <p:spPr bwMode="auto">
              <a:xfrm>
                <a:off x="1728" y="3024"/>
                <a:ext cx="24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468" name="Line 75"/>
            <p:cNvSpPr>
              <a:spLocks noChangeShapeType="1"/>
            </p:cNvSpPr>
            <p:nvPr/>
          </p:nvSpPr>
          <p:spPr bwMode="auto">
            <a:xfrm rot="-2214262">
              <a:off x="1005" y="547"/>
              <a:ext cx="0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469" name="Line 76"/>
            <p:cNvSpPr>
              <a:spLocks noChangeShapeType="1"/>
            </p:cNvSpPr>
            <p:nvPr/>
          </p:nvSpPr>
          <p:spPr bwMode="auto">
            <a:xfrm flipV="1">
              <a:off x="1056" y="912"/>
              <a:ext cx="33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107"/>
          <p:cNvGrpSpPr>
            <a:grpSpLocks/>
          </p:cNvGrpSpPr>
          <p:nvPr/>
        </p:nvGrpSpPr>
        <p:grpSpPr bwMode="auto">
          <a:xfrm>
            <a:off x="1676400" y="2286000"/>
            <a:ext cx="1779588" cy="1524000"/>
            <a:chOff x="1056" y="1440"/>
            <a:chExt cx="1121" cy="960"/>
          </a:xfrm>
        </p:grpSpPr>
        <p:sp>
          <p:nvSpPr>
            <p:cNvPr id="55438" name="Text Box 108"/>
            <p:cNvSpPr txBox="1">
              <a:spLocks noChangeArrowheads="1"/>
            </p:cNvSpPr>
            <p:nvPr/>
          </p:nvSpPr>
          <p:spPr bwMode="auto">
            <a:xfrm>
              <a:off x="1056" y="2160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1’</a:t>
              </a:r>
            </a:p>
          </p:txBody>
        </p:sp>
        <p:sp>
          <p:nvSpPr>
            <p:cNvPr id="55439" name="Text Box 109"/>
            <p:cNvSpPr txBox="1">
              <a:spLocks noChangeArrowheads="1"/>
            </p:cNvSpPr>
            <p:nvPr/>
          </p:nvSpPr>
          <p:spPr bwMode="auto">
            <a:xfrm>
              <a:off x="1536" y="1776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2’</a:t>
              </a:r>
            </a:p>
          </p:txBody>
        </p:sp>
        <p:sp>
          <p:nvSpPr>
            <p:cNvPr id="55440" name="Text Box 110"/>
            <p:cNvSpPr txBox="1">
              <a:spLocks noChangeArrowheads="1"/>
            </p:cNvSpPr>
            <p:nvPr/>
          </p:nvSpPr>
          <p:spPr bwMode="auto">
            <a:xfrm>
              <a:off x="1824" y="1584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3’</a:t>
              </a:r>
            </a:p>
          </p:txBody>
        </p:sp>
        <p:sp>
          <p:nvSpPr>
            <p:cNvPr id="55441" name="Text Box 111"/>
            <p:cNvSpPr txBox="1">
              <a:spLocks noChangeArrowheads="1"/>
            </p:cNvSpPr>
            <p:nvPr/>
          </p:nvSpPr>
          <p:spPr bwMode="auto">
            <a:xfrm>
              <a:off x="1968" y="1440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4’</a:t>
              </a:r>
            </a:p>
          </p:txBody>
        </p:sp>
        <p:sp>
          <p:nvSpPr>
            <p:cNvPr id="55442" name="Text Box 112"/>
            <p:cNvSpPr txBox="1">
              <a:spLocks noChangeArrowheads="1"/>
            </p:cNvSpPr>
            <p:nvPr/>
          </p:nvSpPr>
          <p:spPr bwMode="auto">
            <a:xfrm>
              <a:off x="1872" y="1680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5’</a:t>
              </a:r>
            </a:p>
          </p:txBody>
        </p:sp>
        <p:sp>
          <p:nvSpPr>
            <p:cNvPr id="55443" name="Text Box 113"/>
            <p:cNvSpPr txBox="1">
              <a:spLocks noChangeArrowheads="1"/>
            </p:cNvSpPr>
            <p:nvPr/>
          </p:nvSpPr>
          <p:spPr bwMode="auto">
            <a:xfrm>
              <a:off x="1700" y="1824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6’</a:t>
              </a:r>
            </a:p>
          </p:txBody>
        </p:sp>
        <p:sp>
          <p:nvSpPr>
            <p:cNvPr id="55444" name="Text Box 114"/>
            <p:cNvSpPr txBox="1">
              <a:spLocks noChangeArrowheads="1"/>
            </p:cNvSpPr>
            <p:nvPr/>
          </p:nvSpPr>
          <p:spPr bwMode="auto">
            <a:xfrm>
              <a:off x="1248" y="2208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7’</a:t>
              </a:r>
            </a:p>
          </p:txBody>
        </p:sp>
      </p:grpSp>
      <p:grpSp>
        <p:nvGrpSpPr>
          <p:cNvPr id="20" name="Group 115"/>
          <p:cNvGrpSpPr>
            <a:grpSpLocks/>
          </p:cNvGrpSpPr>
          <p:nvPr/>
        </p:nvGrpSpPr>
        <p:grpSpPr bwMode="auto">
          <a:xfrm>
            <a:off x="1828800" y="4572000"/>
            <a:ext cx="1568450" cy="1676400"/>
            <a:chOff x="1152" y="2880"/>
            <a:chExt cx="988" cy="1056"/>
          </a:xfrm>
        </p:grpSpPr>
        <p:sp>
          <p:nvSpPr>
            <p:cNvPr id="55431" name="Text Box 116"/>
            <p:cNvSpPr txBox="1">
              <a:spLocks noChangeArrowheads="1"/>
            </p:cNvSpPr>
            <p:nvPr/>
          </p:nvSpPr>
          <p:spPr bwMode="auto">
            <a:xfrm>
              <a:off x="1152" y="3120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55432" name="Text Box 117"/>
            <p:cNvSpPr txBox="1">
              <a:spLocks noChangeArrowheads="1"/>
            </p:cNvSpPr>
            <p:nvPr/>
          </p:nvSpPr>
          <p:spPr bwMode="auto">
            <a:xfrm>
              <a:off x="1152" y="3504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5433" name="Text Box 118"/>
            <p:cNvSpPr txBox="1">
              <a:spLocks noChangeArrowheads="1"/>
            </p:cNvSpPr>
            <p:nvPr/>
          </p:nvSpPr>
          <p:spPr bwMode="auto">
            <a:xfrm>
              <a:off x="1908" y="3024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55434" name="Text Box 119"/>
            <p:cNvSpPr txBox="1">
              <a:spLocks noChangeArrowheads="1"/>
            </p:cNvSpPr>
            <p:nvPr/>
          </p:nvSpPr>
          <p:spPr bwMode="auto">
            <a:xfrm>
              <a:off x="1968" y="3216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55435" name="Text Box 120"/>
            <p:cNvSpPr txBox="1">
              <a:spLocks noChangeArrowheads="1"/>
            </p:cNvSpPr>
            <p:nvPr/>
          </p:nvSpPr>
          <p:spPr bwMode="auto">
            <a:xfrm>
              <a:off x="1938" y="3510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55436" name="Text Box 121"/>
            <p:cNvSpPr txBox="1">
              <a:spLocks noChangeArrowheads="1"/>
            </p:cNvSpPr>
            <p:nvPr/>
          </p:nvSpPr>
          <p:spPr bwMode="auto">
            <a:xfrm>
              <a:off x="1728" y="3744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5437" name="Text Box 122"/>
            <p:cNvSpPr txBox="1">
              <a:spLocks noChangeArrowheads="1"/>
            </p:cNvSpPr>
            <p:nvPr/>
          </p:nvSpPr>
          <p:spPr bwMode="auto">
            <a:xfrm>
              <a:off x="1584" y="2880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6</a:t>
              </a:r>
            </a:p>
          </p:txBody>
        </p:sp>
      </p:grpSp>
      <p:grpSp>
        <p:nvGrpSpPr>
          <p:cNvPr id="21" name="Group 123"/>
          <p:cNvGrpSpPr>
            <a:grpSpLocks/>
          </p:cNvGrpSpPr>
          <p:nvPr/>
        </p:nvGrpSpPr>
        <p:grpSpPr bwMode="auto">
          <a:xfrm>
            <a:off x="136525" y="315913"/>
            <a:ext cx="2025650" cy="1981200"/>
            <a:chOff x="86" y="199"/>
            <a:chExt cx="1276" cy="1248"/>
          </a:xfrm>
        </p:grpSpPr>
        <p:sp>
          <p:nvSpPr>
            <p:cNvPr id="55424" name="Text Box 124"/>
            <p:cNvSpPr txBox="1">
              <a:spLocks noChangeArrowheads="1"/>
            </p:cNvSpPr>
            <p:nvPr/>
          </p:nvSpPr>
          <p:spPr bwMode="auto">
            <a:xfrm>
              <a:off x="422" y="1255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55425" name="Text Box 125"/>
            <p:cNvSpPr txBox="1">
              <a:spLocks noChangeArrowheads="1"/>
            </p:cNvSpPr>
            <p:nvPr/>
          </p:nvSpPr>
          <p:spPr bwMode="auto">
            <a:xfrm>
              <a:off x="86" y="775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5426" name="Text Box 126"/>
            <p:cNvSpPr txBox="1">
              <a:spLocks noChangeArrowheads="1"/>
            </p:cNvSpPr>
            <p:nvPr/>
          </p:nvSpPr>
          <p:spPr bwMode="auto">
            <a:xfrm>
              <a:off x="1082" y="949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55427" name="Text Box 127"/>
            <p:cNvSpPr txBox="1">
              <a:spLocks noChangeArrowheads="1"/>
            </p:cNvSpPr>
            <p:nvPr/>
          </p:nvSpPr>
          <p:spPr bwMode="auto">
            <a:xfrm>
              <a:off x="1190" y="631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55428" name="Text Box 128"/>
            <p:cNvSpPr txBox="1">
              <a:spLocks noChangeArrowheads="1"/>
            </p:cNvSpPr>
            <p:nvPr/>
          </p:nvSpPr>
          <p:spPr bwMode="auto">
            <a:xfrm>
              <a:off x="1124" y="391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55429" name="Text Box 129"/>
            <p:cNvSpPr txBox="1">
              <a:spLocks noChangeArrowheads="1"/>
            </p:cNvSpPr>
            <p:nvPr/>
          </p:nvSpPr>
          <p:spPr bwMode="auto">
            <a:xfrm>
              <a:off x="902" y="199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55430" name="Text Box 130"/>
            <p:cNvSpPr txBox="1">
              <a:spLocks noChangeArrowheads="1"/>
            </p:cNvSpPr>
            <p:nvPr/>
          </p:nvSpPr>
          <p:spPr bwMode="auto">
            <a:xfrm>
              <a:off x="500" y="265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2</a:t>
              </a:r>
            </a:p>
          </p:txBody>
        </p:sp>
      </p:grpSp>
      <p:grpSp>
        <p:nvGrpSpPr>
          <p:cNvPr id="22" name="Group 131"/>
          <p:cNvGrpSpPr>
            <a:grpSpLocks/>
          </p:cNvGrpSpPr>
          <p:nvPr/>
        </p:nvGrpSpPr>
        <p:grpSpPr bwMode="auto">
          <a:xfrm>
            <a:off x="1660525" y="4154488"/>
            <a:ext cx="2397125" cy="2562225"/>
            <a:chOff x="1046" y="2617"/>
            <a:chExt cx="1510" cy="1614"/>
          </a:xfrm>
        </p:grpSpPr>
        <p:sp>
          <p:nvSpPr>
            <p:cNvPr id="55417" name="Text Box 132"/>
            <p:cNvSpPr txBox="1">
              <a:spLocks noChangeArrowheads="1"/>
            </p:cNvSpPr>
            <p:nvPr/>
          </p:nvSpPr>
          <p:spPr bwMode="auto">
            <a:xfrm>
              <a:off x="2390" y="3319"/>
              <a:ext cx="16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5418" name="Text Box 133"/>
            <p:cNvSpPr txBox="1">
              <a:spLocks noChangeArrowheads="1"/>
            </p:cNvSpPr>
            <p:nvPr/>
          </p:nvSpPr>
          <p:spPr bwMode="auto">
            <a:xfrm>
              <a:off x="2246" y="3751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55419" name="Text Box 134"/>
            <p:cNvSpPr txBox="1">
              <a:spLocks noChangeArrowheads="1"/>
            </p:cNvSpPr>
            <p:nvPr/>
          </p:nvSpPr>
          <p:spPr bwMode="auto">
            <a:xfrm>
              <a:off x="1712" y="4039"/>
              <a:ext cx="16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55420" name="Text Box 135"/>
            <p:cNvSpPr txBox="1">
              <a:spLocks noChangeArrowheads="1"/>
            </p:cNvSpPr>
            <p:nvPr/>
          </p:nvSpPr>
          <p:spPr bwMode="auto">
            <a:xfrm>
              <a:off x="1046" y="3703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55421" name="Text Box 136"/>
            <p:cNvSpPr txBox="1">
              <a:spLocks noChangeArrowheads="1"/>
            </p:cNvSpPr>
            <p:nvPr/>
          </p:nvSpPr>
          <p:spPr bwMode="auto">
            <a:xfrm>
              <a:off x="1049" y="2983"/>
              <a:ext cx="16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55422" name="Text Box 137"/>
            <p:cNvSpPr txBox="1">
              <a:spLocks noChangeArrowheads="1"/>
            </p:cNvSpPr>
            <p:nvPr/>
          </p:nvSpPr>
          <p:spPr bwMode="auto">
            <a:xfrm>
              <a:off x="1670" y="2617"/>
              <a:ext cx="15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f</a:t>
              </a:r>
            </a:p>
          </p:txBody>
        </p:sp>
        <p:sp>
          <p:nvSpPr>
            <p:cNvPr id="55423" name="Text Box 138"/>
            <p:cNvSpPr txBox="1">
              <a:spLocks noChangeArrowheads="1"/>
            </p:cNvSpPr>
            <p:nvPr/>
          </p:nvSpPr>
          <p:spPr bwMode="auto">
            <a:xfrm>
              <a:off x="2246" y="2839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g</a:t>
              </a:r>
            </a:p>
          </p:txBody>
        </p:sp>
      </p:grpSp>
      <p:sp>
        <p:nvSpPr>
          <p:cNvPr id="406701" name="Text Box 173"/>
          <p:cNvSpPr txBox="1">
            <a:spLocks noChangeArrowheads="1"/>
          </p:cNvSpPr>
          <p:nvPr/>
        </p:nvSpPr>
        <p:spPr bwMode="auto">
          <a:xfrm>
            <a:off x="2819400" y="1295400"/>
            <a:ext cx="371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O’</a:t>
            </a:r>
          </a:p>
        </p:txBody>
      </p:sp>
      <p:grpSp>
        <p:nvGrpSpPr>
          <p:cNvPr id="30" name="Group 174"/>
          <p:cNvGrpSpPr>
            <a:grpSpLocks/>
          </p:cNvGrpSpPr>
          <p:nvPr/>
        </p:nvGrpSpPr>
        <p:grpSpPr bwMode="auto">
          <a:xfrm>
            <a:off x="1643063" y="3935413"/>
            <a:ext cx="2549525" cy="360362"/>
            <a:chOff x="1035" y="2479"/>
            <a:chExt cx="1606" cy="227"/>
          </a:xfrm>
        </p:grpSpPr>
        <p:sp>
          <p:nvSpPr>
            <p:cNvPr id="55380" name="Line 175"/>
            <p:cNvSpPr>
              <a:spLocks noChangeShapeType="1"/>
            </p:cNvSpPr>
            <p:nvPr/>
          </p:nvSpPr>
          <p:spPr bwMode="auto">
            <a:xfrm>
              <a:off x="1200" y="2544"/>
              <a:ext cx="528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1" name="Line 176"/>
            <p:cNvSpPr>
              <a:spLocks noChangeShapeType="1"/>
            </p:cNvSpPr>
            <p:nvPr/>
          </p:nvSpPr>
          <p:spPr bwMode="auto">
            <a:xfrm>
              <a:off x="1728" y="2544"/>
              <a:ext cx="672" cy="0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82" name="Text Box 177"/>
            <p:cNvSpPr txBox="1">
              <a:spLocks noChangeArrowheads="1"/>
            </p:cNvSpPr>
            <p:nvPr/>
          </p:nvSpPr>
          <p:spPr bwMode="auto">
            <a:xfrm>
              <a:off x="1035" y="2514"/>
              <a:ext cx="29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d’e’</a:t>
              </a:r>
            </a:p>
          </p:txBody>
        </p:sp>
        <p:sp>
          <p:nvSpPr>
            <p:cNvPr id="55383" name="Text Box 178"/>
            <p:cNvSpPr txBox="1">
              <a:spLocks noChangeArrowheads="1"/>
            </p:cNvSpPr>
            <p:nvPr/>
          </p:nvSpPr>
          <p:spPr bwMode="auto">
            <a:xfrm>
              <a:off x="1613" y="2482"/>
              <a:ext cx="27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c’f’</a:t>
              </a:r>
            </a:p>
          </p:txBody>
        </p:sp>
        <p:sp>
          <p:nvSpPr>
            <p:cNvPr id="55384" name="Text Box 179"/>
            <p:cNvSpPr txBox="1">
              <a:spLocks noChangeArrowheads="1"/>
            </p:cNvSpPr>
            <p:nvPr/>
          </p:nvSpPr>
          <p:spPr bwMode="auto">
            <a:xfrm>
              <a:off x="2123" y="2482"/>
              <a:ext cx="3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g’b’</a:t>
              </a:r>
            </a:p>
          </p:txBody>
        </p:sp>
        <p:sp>
          <p:nvSpPr>
            <p:cNvPr id="55385" name="Text Box 180"/>
            <p:cNvSpPr txBox="1">
              <a:spLocks noChangeArrowheads="1"/>
            </p:cNvSpPr>
            <p:nvPr/>
          </p:nvSpPr>
          <p:spPr bwMode="auto">
            <a:xfrm>
              <a:off x="2438" y="2479"/>
              <a:ext cx="2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a’</a:t>
              </a:r>
            </a:p>
          </p:txBody>
        </p:sp>
      </p:grpSp>
      <p:grpSp>
        <p:nvGrpSpPr>
          <p:cNvPr id="31" name="Group 181"/>
          <p:cNvGrpSpPr>
            <a:grpSpLocks/>
          </p:cNvGrpSpPr>
          <p:nvPr/>
        </p:nvGrpSpPr>
        <p:grpSpPr bwMode="auto">
          <a:xfrm>
            <a:off x="1876425" y="4038600"/>
            <a:ext cx="1933575" cy="1371600"/>
            <a:chOff x="1182" y="2544"/>
            <a:chExt cx="1218" cy="864"/>
          </a:xfrm>
        </p:grpSpPr>
        <p:sp>
          <p:nvSpPr>
            <p:cNvPr id="55377" name="Line 182"/>
            <p:cNvSpPr>
              <a:spLocks noChangeShapeType="1"/>
            </p:cNvSpPr>
            <p:nvPr/>
          </p:nvSpPr>
          <p:spPr bwMode="auto">
            <a:xfrm flipV="1">
              <a:off x="1182" y="2544"/>
              <a:ext cx="0" cy="57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8" name="Line 183"/>
            <p:cNvSpPr>
              <a:spLocks noChangeShapeType="1"/>
            </p:cNvSpPr>
            <p:nvPr/>
          </p:nvSpPr>
          <p:spPr bwMode="auto">
            <a:xfrm flipV="1">
              <a:off x="2400" y="2544"/>
              <a:ext cx="0" cy="864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9" name="Line 184"/>
            <p:cNvSpPr>
              <a:spLocks noChangeShapeType="1"/>
            </p:cNvSpPr>
            <p:nvPr/>
          </p:nvSpPr>
          <p:spPr bwMode="auto">
            <a:xfrm flipV="1">
              <a:off x="2244" y="2544"/>
              <a:ext cx="0" cy="432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1290" name="Group 185"/>
          <p:cNvGrpSpPr>
            <a:grpSpLocks/>
          </p:cNvGrpSpPr>
          <p:nvPr/>
        </p:nvGrpSpPr>
        <p:grpSpPr bwMode="auto">
          <a:xfrm>
            <a:off x="1847850" y="1447800"/>
            <a:ext cx="1962150" cy="2590800"/>
            <a:chOff x="1164" y="912"/>
            <a:chExt cx="1236" cy="1632"/>
          </a:xfrm>
        </p:grpSpPr>
        <p:sp>
          <p:nvSpPr>
            <p:cNvPr id="55373" name="Line 186"/>
            <p:cNvSpPr>
              <a:spLocks noChangeShapeType="1"/>
            </p:cNvSpPr>
            <p:nvPr/>
          </p:nvSpPr>
          <p:spPr bwMode="auto">
            <a:xfrm flipH="1" flipV="1">
              <a:off x="1728" y="912"/>
              <a:ext cx="528" cy="1632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4" name="Line 187"/>
            <p:cNvSpPr>
              <a:spLocks noChangeShapeType="1"/>
            </p:cNvSpPr>
            <p:nvPr/>
          </p:nvSpPr>
          <p:spPr bwMode="auto">
            <a:xfrm flipV="1">
              <a:off x="1734" y="912"/>
              <a:ext cx="0" cy="16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5" name="Line 188"/>
            <p:cNvSpPr>
              <a:spLocks noChangeShapeType="1"/>
            </p:cNvSpPr>
            <p:nvPr/>
          </p:nvSpPr>
          <p:spPr bwMode="auto">
            <a:xfrm>
              <a:off x="1747" y="912"/>
              <a:ext cx="653" cy="1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6" name="Line 189"/>
            <p:cNvSpPr>
              <a:spLocks noChangeShapeType="1"/>
            </p:cNvSpPr>
            <p:nvPr/>
          </p:nvSpPr>
          <p:spPr bwMode="auto">
            <a:xfrm rot="21533410" flipH="1">
              <a:off x="1164" y="912"/>
              <a:ext cx="576" cy="1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1291" name="Group 190"/>
          <p:cNvGrpSpPr>
            <a:grpSpLocks/>
          </p:cNvGrpSpPr>
          <p:nvPr/>
        </p:nvGrpSpPr>
        <p:grpSpPr bwMode="auto">
          <a:xfrm>
            <a:off x="879475" y="3762375"/>
            <a:ext cx="3638550" cy="314325"/>
            <a:chOff x="554" y="2370"/>
            <a:chExt cx="2292" cy="198"/>
          </a:xfrm>
        </p:grpSpPr>
        <p:sp>
          <p:nvSpPr>
            <p:cNvPr id="55370" name="Line 191"/>
            <p:cNvSpPr>
              <a:spLocks noChangeShapeType="1"/>
            </p:cNvSpPr>
            <p:nvPr/>
          </p:nvSpPr>
          <p:spPr bwMode="auto">
            <a:xfrm>
              <a:off x="624" y="2544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71" name="Text Box 192"/>
            <p:cNvSpPr txBox="1">
              <a:spLocks noChangeArrowheads="1"/>
            </p:cNvSpPr>
            <p:nvPr/>
          </p:nvSpPr>
          <p:spPr bwMode="auto">
            <a:xfrm>
              <a:off x="554" y="2370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5372" name="Text Box 193"/>
            <p:cNvSpPr txBox="1">
              <a:spLocks noChangeArrowheads="1"/>
            </p:cNvSpPr>
            <p:nvPr/>
          </p:nvSpPr>
          <p:spPr bwMode="auto">
            <a:xfrm>
              <a:off x="2649" y="2376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Y</a:t>
              </a:r>
            </a:p>
          </p:txBody>
        </p:sp>
      </p:grpSp>
      <p:grpSp>
        <p:nvGrpSpPr>
          <p:cNvPr id="261313" name="Group 194"/>
          <p:cNvGrpSpPr>
            <a:grpSpLocks/>
          </p:cNvGrpSpPr>
          <p:nvPr/>
        </p:nvGrpSpPr>
        <p:grpSpPr bwMode="auto">
          <a:xfrm>
            <a:off x="536575" y="890588"/>
            <a:ext cx="2524125" cy="2157412"/>
            <a:chOff x="338" y="561"/>
            <a:chExt cx="1590" cy="1359"/>
          </a:xfrm>
        </p:grpSpPr>
        <p:sp>
          <p:nvSpPr>
            <p:cNvPr id="55367" name="Line 195"/>
            <p:cNvSpPr>
              <a:spLocks noChangeShapeType="1"/>
            </p:cNvSpPr>
            <p:nvPr/>
          </p:nvSpPr>
          <p:spPr bwMode="auto">
            <a:xfrm flipV="1">
              <a:off x="480" y="720"/>
              <a:ext cx="1392" cy="1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8" name="Text Box 196"/>
            <p:cNvSpPr txBox="1">
              <a:spLocks noChangeArrowheads="1"/>
            </p:cNvSpPr>
            <p:nvPr/>
          </p:nvSpPr>
          <p:spPr bwMode="auto">
            <a:xfrm>
              <a:off x="338" y="1714"/>
              <a:ext cx="2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X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5369" name="Text Box 197"/>
            <p:cNvSpPr txBox="1">
              <a:spLocks noChangeArrowheads="1"/>
            </p:cNvSpPr>
            <p:nvPr/>
          </p:nvSpPr>
          <p:spPr bwMode="auto">
            <a:xfrm>
              <a:off x="1695" y="561"/>
              <a:ext cx="2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Y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406726" name="Text Box 198"/>
          <p:cNvSpPr txBox="1">
            <a:spLocks noChangeArrowheads="1"/>
          </p:cNvSpPr>
          <p:nvPr/>
        </p:nvSpPr>
        <p:spPr bwMode="auto">
          <a:xfrm rot="-1713226">
            <a:off x="228600" y="381000"/>
            <a:ext cx="11017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0">
                <a:latin typeface="Times New Roman" pitchFamily="18" charset="0"/>
              </a:rPr>
              <a:t>TRUE SHAPE</a:t>
            </a:r>
          </a:p>
        </p:txBody>
      </p:sp>
      <p:sp>
        <p:nvSpPr>
          <p:cNvPr id="406727" name="Text Box 199"/>
          <p:cNvSpPr txBox="1">
            <a:spLocks noChangeArrowheads="1"/>
          </p:cNvSpPr>
          <p:nvPr/>
        </p:nvSpPr>
        <p:spPr bwMode="auto">
          <a:xfrm>
            <a:off x="3641725" y="2728913"/>
            <a:ext cx="5445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b="0">
                <a:latin typeface="Times New Roman" pitchFamily="18" charset="0"/>
              </a:rPr>
              <a:t>F.V.</a:t>
            </a:r>
          </a:p>
        </p:txBody>
      </p:sp>
      <p:sp>
        <p:nvSpPr>
          <p:cNvPr id="406728" name="Text Box 200"/>
          <p:cNvSpPr txBox="1">
            <a:spLocks noChangeArrowheads="1"/>
          </p:cNvSpPr>
          <p:nvPr/>
        </p:nvSpPr>
        <p:spPr bwMode="auto">
          <a:xfrm>
            <a:off x="762000" y="5003800"/>
            <a:ext cx="11699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SECTIONAL</a:t>
            </a:r>
          </a:p>
          <a:p>
            <a:pPr eaLnBrk="1" hangingPunct="1"/>
            <a:r>
              <a:rPr lang="en-US" sz="1400" b="0">
                <a:latin typeface="Times New Roman" pitchFamily="18" charset="0"/>
              </a:rPr>
              <a:t>TOP VIEW.</a:t>
            </a:r>
          </a:p>
        </p:txBody>
      </p:sp>
      <p:grpSp>
        <p:nvGrpSpPr>
          <p:cNvPr id="261314" name="Group 202"/>
          <p:cNvGrpSpPr>
            <a:grpSpLocks/>
          </p:cNvGrpSpPr>
          <p:nvPr/>
        </p:nvGrpSpPr>
        <p:grpSpPr bwMode="auto">
          <a:xfrm>
            <a:off x="1905000" y="4724400"/>
            <a:ext cx="1905000" cy="1390650"/>
            <a:chOff x="1200" y="2976"/>
            <a:chExt cx="1200" cy="876"/>
          </a:xfrm>
        </p:grpSpPr>
        <p:grpSp>
          <p:nvGrpSpPr>
            <p:cNvPr id="55361" name="Group 203"/>
            <p:cNvGrpSpPr>
              <a:grpSpLocks/>
            </p:cNvGrpSpPr>
            <p:nvPr/>
          </p:nvGrpSpPr>
          <p:grpSpPr bwMode="auto">
            <a:xfrm>
              <a:off x="1728" y="2976"/>
              <a:ext cx="672" cy="876"/>
              <a:chOff x="1728" y="2976"/>
              <a:chExt cx="672" cy="876"/>
            </a:xfrm>
          </p:grpSpPr>
          <p:sp>
            <p:nvSpPr>
              <p:cNvPr id="55364" name="Line 204"/>
              <p:cNvSpPr>
                <a:spLocks noChangeShapeType="1"/>
              </p:cNvSpPr>
              <p:nvPr/>
            </p:nvSpPr>
            <p:spPr bwMode="auto">
              <a:xfrm>
                <a:off x="1728" y="340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65" name="Line 205"/>
              <p:cNvSpPr>
                <a:spLocks noChangeShapeType="1"/>
              </p:cNvSpPr>
              <p:nvPr/>
            </p:nvSpPr>
            <p:spPr bwMode="auto">
              <a:xfrm flipV="1">
                <a:off x="1728" y="2976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5366" name="Line 206"/>
              <p:cNvSpPr>
                <a:spLocks noChangeShapeType="1"/>
              </p:cNvSpPr>
              <p:nvPr/>
            </p:nvSpPr>
            <p:spPr bwMode="auto">
              <a:xfrm>
                <a:off x="1734" y="3420"/>
                <a:ext cx="52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55362" name="Line 207"/>
            <p:cNvSpPr>
              <a:spLocks noChangeShapeType="1"/>
            </p:cNvSpPr>
            <p:nvPr/>
          </p:nvSpPr>
          <p:spPr bwMode="auto">
            <a:xfrm>
              <a:off x="1200" y="3072"/>
              <a:ext cx="576" cy="38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3" name="Line 208"/>
            <p:cNvSpPr>
              <a:spLocks noChangeShapeType="1"/>
            </p:cNvSpPr>
            <p:nvPr/>
          </p:nvSpPr>
          <p:spPr bwMode="auto">
            <a:xfrm flipV="1">
              <a:off x="1200" y="3408"/>
              <a:ext cx="528" cy="336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6737" name="Line 209"/>
          <p:cNvSpPr>
            <a:spLocks noChangeShapeType="1"/>
          </p:cNvSpPr>
          <p:nvPr/>
        </p:nvSpPr>
        <p:spPr bwMode="auto">
          <a:xfrm>
            <a:off x="2743200" y="3000375"/>
            <a:ext cx="676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61347" name="Group 210"/>
          <p:cNvGrpSpPr>
            <a:grpSpLocks/>
          </p:cNvGrpSpPr>
          <p:nvPr/>
        </p:nvGrpSpPr>
        <p:grpSpPr bwMode="auto">
          <a:xfrm>
            <a:off x="1981200" y="2667000"/>
            <a:ext cx="1676400" cy="914400"/>
            <a:chOff x="1248" y="1680"/>
            <a:chExt cx="1056" cy="576"/>
          </a:xfrm>
        </p:grpSpPr>
        <p:sp>
          <p:nvSpPr>
            <p:cNvPr id="55359" name="Line 211"/>
            <p:cNvSpPr>
              <a:spLocks noChangeShapeType="1"/>
            </p:cNvSpPr>
            <p:nvPr/>
          </p:nvSpPr>
          <p:spPr bwMode="auto">
            <a:xfrm>
              <a:off x="1248" y="2256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60" name="Line 212"/>
            <p:cNvSpPr>
              <a:spLocks noChangeShapeType="1"/>
            </p:cNvSpPr>
            <p:nvPr/>
          </p:nvSpPr>
          <p:spPr bwMode="auto">
            <a:xfrm>
              <a:off x="1824" y="1680"/>
              <a:ext cx="2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1348" name="Group 213"/>
          <p:cNvGrpSpPr>
            <a:grpSpLocks/>
          </p:cNvGrpSpPr>
          <p:nvPr/>
        </p:nvGrpSpPr>
        <p:grpSpPr bwMode="auto">
          <a:xfrm>
            <a:off x="3005137" y="-485798"/>
            <a:ext cx="5791200" cy="1155700"/>
            <a:chOff x="1920" y="16"/>
            <a:chExt cx="3648" cy="728"/>
          </a:xfrm>
        </p:grpSpPr>
        <p:sp>
          <p:nvSpPr>
            <p:cNvPr id="55357" name="AutoShape 214"/>
            <p:cNvSpPr>
              <a:spLocks noChangeArrowheads="1"/>
            </p:cNvSpPr>
            <p:nvPr/>
          </p:nvSpPr>
          <p:spPr bwMode="auto">
            <a:xfrm>
              <a:off x="1920" y="48"/>
              <a:ext cx="3648" cy="672"/>
            </a:xfrm>
            <a:prstGeom prst="wedgeRectCallout">
              <a:avLst>
                <a:gd name="adj1" fmla="val -37255"/>
                <a:gd name="adj2" fmla="val 102231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endParaRPr lang="en-US" sz="1400" b="0">
                <a:latin typeface="Times New Roman" pitchFamily="18" charset="0"/>
              </a:endParaRPr>
            </a:p>
          </p:txBody>
        </p:sp>
        <p:sp>
          <p:nvSpPr>
            <p:cNvPr id="55358" name="Rectangle 215"/>
            <p:cNvSpPr>
              <a:spLocks noChangeArrowheads="1"/>
            </p:cNvSpPr>
            <p:nvPr/>
          </p:nvSpPr>
          <p:spPr bwMode="auto">
            <a:xfrm>
              <a:off x="1944" y="16"/>
              <a:ext cx="3622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1" hangingPunct="1"/>
              <a:r>
                <a:rPr lang="en-US" sz="1400">
                  <a:solidFill>
                    <a:srgbClr val="CC0000"/>
                  </a:solidFill>
                  <a:latin typeface="Times New Roman" pitchFamily="18" charset="0"/>
                </a:rPr>
                <a:t>Problem 5</a:t>
              </a:r>
              <a:r>
                <a:rPr lang="en-US" sz="1400" b="0">
                  <a:solidFill>
                    <a:srgbClr val="000000"/>
                  </a:solidFill>
                  <a:latin typeface="Times New Roman" pitchFamily="18" charset="0"/>
                </a:rPr>
                <a:t>:A solid composed of a half-cone and half- hexagonal pyramid is </a:t>
              </a:r>
            </a:p>
            <a:p>
              <a:pPr eaLnBrk="1" hangingPunct="1"/>
              <a:r>
                <a:rPr lang="en-US" sz="1400" b="0">
                  <a:solidFill>
                    <a:srgbClr val="000000"/>
                  </a:solidFill>
                  <a:latin typeface="Times New Roman" pitchFamily="18" charset="0"/>
                </a:rPr>
                <a:t>shown in figure.It is cut by a section plane 45</a:t>
              </a:r>
              <a:r>
                <a:rPr lang="en-US" sz="1400" b="0" baseline="30000">
                  <a:solidFill>
                    <a:schemeClr val="tx2"/>
                  </a:solidFill>
                  <a:latin typeface="Times New Roman" pitchFamily="18" charset="0"/>
                </a:rPr>
                <a:t>0 </a:t>
              </a:r>
              <a:r>
                <a:rPr lang="en-US" sz="1400" b="0">
                  <a:solidFill>
                    <a:schemeClr val="tx2"/>
                  </a:solidFill>
                  <a:latin typeface="Times New Roman" pitchFamily="18" charset="0"/>
                </a:rPr>
                <a:t>inclined to Hp, passing through</a:t>
              </a:r>
            </a:p>
            <a:p>
              <a:pPr eaLnBrk="1" hangingPunct="1"/>
              <a:r>
                <a:rPr lang="en-US" sz="1400" b="0">
                  <a:solidFill>
                    <a:schemeClr val="tx2"/>
                  </a:solidFill>
                  <a:latin typeface="Times New Roman" pitchFamily="18" charset="0"/>
                </a:rPr>
                <a:t> mid-point of axis.Draw F.v., sectional T.v.,true  shape of section and </a:t>
              </a:r>
            </a:p>
            <a:p>
              <a:pPr eaLnBrk="1" hangingPunct="1"/>
              <a:r>
                <a:rPr lang="en-US" sz="1400" b="0">
                  <a:solidFill>
                    <a:schemeClr val="tx2"/>
                  </a:solidFill>
                  <a:latin typeface="Times New Roman" pitchFamily="18" charset="0"/>
                </a:rPr>
                <a:t>development of remaining part of the solid.</a:t>
              </a:r>
            </a:p>
            <a:p>
              <a:pPr eaLnBrk="1" hangingPunct="1"/>
              <a:r>
                <a:rPr lang="en-US" sz="1400" b="0">
                  <a:solidFill>
                    <a:schemeClr val="tx2"/>
                  </a:solidFill>
                  <a:latin typeface="Times New Roman" pitchFamily="18" charset="0"/>
                </a:rPr>
                <a:t>( take radius of cone and each side of hexagon 30mm long and axis 70mm.)</a:t>
              </a:r>
            </a:p>
          </p:txBody>
        </p:sp>
      </p:grpSp>
      <p:grpSp>
        <p:nvGrpSpPr>
          <p:cNvPr id="261349" name="Group 216"/>
          <p:cNvGrpSpPr>
            <a:grpSpLocks/>
          </p:cNvGrpSpPr>
          <p:nvPr/>
        </p:nvGrpSpPr>
        <p:grpSpPr bwMode="auto">
          <a:xfrm>
            <a:off x="6934200" y="1235075"/>
            <a:ext cx="2281238" cy="1400175"/>
            <a:chOff x="4368" y="778"/>
            <a:chExt cx="1437" cy="882"/>
          </a:xfrm>
        </p:grpSpPr>
        <p:sp>
          <p:nvSpPr>
            <p:cNvPr id="55355" name="Rectangle 217"/>
            <p:cNvSpPr>
              <a:spLocks noChangeArrowheads="1"/>
            </p:cNvSpPr>
            <p:nvPr/>
          </p:nvSpPr>
          <p:spPr bwMode="auto">
            <a:xfrm>
              <a:off x="4368" y="816"/>
              <a:ext cx="1392" cy="816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6746" name="Text Box 218"/>
            <p:cNvSpPr txBox="1">
              <a:spLocks noChangeArrowheads="1"/>
            </p:cNvSpPr>
            <p:nvPr/>
          </p:nvSpPr>
          <p:spPr bwMode="auto">
            <a:xfrm>
              <a:off x="4397" y="778"/>
              <a:ext cx="1408" cy="8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Note: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Fv &amp; TV 8f two solids 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sandwiched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Section lines style in both: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Development of 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half cone &amp; half pyramid:</a:t>
              </a:r>
            </a:p>
          </p:txBody>
        </p:sp>
      </p:grpSp>
      <p:grpSp>
        <p:nvGrpSpPr>
          <p:cNvPr id="55348" name="Group 234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55349" name="AutoShape 235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0" name="AutoShape 23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1" name="AutoShape 237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2" name="AutoShape 238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3" name="AutoShape 239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5354" name="AutoShape 240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53448914"/>
      </p:ext>
    </p:extLst>
  </p:cSld>
  <p:clrMapOvr>
    <a:masterClrMapping/>
  </p:clrMapOvr>
  <p:transition advTm="724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61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61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613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13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1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1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1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1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1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1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1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1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6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06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5" dur="500"/>
                                        <p:tgtEl>
                                          <p:spTgt spid="406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065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065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065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65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06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06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6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06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06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5" dur="500"/>
                                        <p:tgtEl>
                                          <p:spTgt spid="406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06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406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06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06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2" dur="500"/>
                                        <p:tgtEl>
                                          <p:spTgt spid="261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7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 nodeType="clickPar">
                      <p:stCondLst>
                        <p:cond delay="indefinite"/>
                      </p:stCondLst>
                      <p:childTnLst>
                        <p:par>
                          <p:cTn id="1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94" dur="500"/>
                                        <p:tgtEl>
                                          <p:spTgt spid="406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61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61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613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613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0" grpId="0" animBg="1"/>
      <p:bldP spid="406536" grpId="0" animBg="1"/>
      <p:bldP spid="406537" grpId="0" animBg="1"/>
      <p:bldP spid="406538" grpId="0" animBg="1"/>
      <p:bldP spid="406539" grpId="0" animBg="1"/>
      <p:bldP spid="406540" grpId="0" animBg="1"/>
      <p:bldP spid="406541" grpId="0" animBg="1"/>
      <p:bldP spid="406542" grpId="0" animBg="1"/>
      <p:bldP spid="406701" grpId="0" autoUpdateAnimBg="0"/>
      <p:bldP spid="406726" grpId="0" autoUpdateAnimBg="0"/>
      <p:bldP spid="406727" grpId="0" autoUpdateAnimBg="0"/>
      <p:bldP spid="406728" grpId="0" autoUpdateAnimBg="0"/>
      <p:bldP spid="4067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Oval 2"/>
          <p:cNvSpPr>
            <a:spLocks noChangeArrowheads="1"/>
          </p:cNvSpPr>
          <p:nvPr/>
        </p:nvSpPr>
        <p:spPr bwMode="auto">
          <a:xfrm>
            <a:off x="1066800" y="4267200"/>
            <a:ext cx="1992313" cy="1992313"/>
          </a:xfrm>
          <a:prstGeom prst="ellipse">
            <a:avLst/>
          </a:prstGeom>
          <a:solidFill>
            <a:schemeClr val="bg1"/>
          </a:solidFill>
          <a:ln w="28575">
            <a:solidFill>
              <a:srgbClr val="FF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63625" y="3790950"/>
            <a:ext cx="1992313" cy="1636713"/>
            <a:chOff x="670" y="2388"/>
            <a:chExt cx="1255" cy="1031"/>
          </a:xfrm>
        </p:grpSpPr>
        <p:sp>
          <p:nvSpPr>
            <p:cNvPr id="4260" name="Line 4"/>
            <p:cNvSpPr>
              <a:spLocks noChangeShapeType="1"/>
            </p:cNvSpPr>
            <p:nvPr/>
          </p:nvSpPr>
          <p:spPr bwMode="auto">
            <a:xfrm>
              <a:off x="670" y="2403"/>
              <a:ext cx="0" cy="1016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1" name="Line 5"/>
            <p:cNvSpPr>
              <a:spLocks noChangeShapeType="1"/>
            </p:cNvSpPr>
            <p:nvPr/>
          </p:nvSpPr>
          <p:spPr bwMode="auto">
            <a:xfrm>
              <a:off x="1925" y="2403"/>
              <a:ext cx="0" cy="1016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2" name="Line 6"/>
            <p:cNvSpPr>
              <a:spLocks noChangeShapeType="1"/>
            </p:cNvSpPr>
            <p:nvPr/>
          </p:nvSpPr>
          <p:spPr bwMode="auto">
            <a:xfrm flipV="1">
              <a:off x="827" y="2403"/>
              <a:ext cx="0" cy="538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63" name="Line 7"/>
            <p:cNvSpPr>
              <a:spLocks noChangeShapeType="1"/>
            </p:cNvSpPr>
            <p:nvPr/>
          </p:nvSpPr>
          <p:spPr bwMode="auto">
            <a:xfrm flipV="1">
              <a:off x="1776" y="2388"/>
              <a:ext cx="0" cy="538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063625" y="4289425"/>
            <a:ext cx="1992313" cy="1992313"/>
            <a:chOff x="670" y="2702"/>
            <a:chExt cx="1255" cy="1255"/>
          </a:xfrm>
        </p:grpSpPr>
        <p:sp>
          <p:nvSpPr>
            <p:cNvPr id="4256" name="Line 9"/>
            <p:cNvSpPr>
              <a:spLocks noChangeShapeType="1"/>
            </p:cNvSpPr>
            <p:nvPr/>
          </p:nvSpPr>
          <p:spPr bwMode="auto">
            <a:xfrm>
              <a:off x="1314" y="2702"/>
              <a:ext cx="0" cy="1255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7" name="Line 10"/>
            <p:cNvSpPr>
              <a:spLocks noChangeShapeType="1"/>
            </p:cNvSpPr>
            <p:nvPr/>
          </p:nvSpPr>
          <p:spPr bwMode="auto">
            <a:xfrm>
              <a:off x="670" y="3327"/>
              <a:ext cx="1255" cy="0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8" name="Line 11"/>
            <p:cNvSpPr>
              <a:spLocks noChangeShapeType="1"/>
            </p:cNvSpPr>
            <p:nvPr/>
          </p:nvSpPr>
          <p:spPr bwMode="auto">
            <a:xfrm rot="189070" flipH="1" flipV="1">
              <a:off x="787" y="2921"/>
              <a:ext cx="1013" cy="789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59" name="Line 12"/>
            <p:cNvSpPr>
              <a:spLocks noChangeShapeType="1"/>
            </p:cNvSpPr>
            <p:nvPr/>
          </p:nvSpPr>
          <p:spPr bwMode="auto">
            <a:xfrm rot="21410930" flipV="1">
              <a:off x="790" y="2948"/>
              <a:ext cx="1013" cy="790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063625" y="1951038"/>
            <a:ext cx="1992313" cy="2087562"/>
            <a:chOff x="670" y="1229"/>
            <a:chExt cx="1255" cy="1315"/>
          </a:xfrm>
        </p:grpSpPr>
        <p:sp>
          <p:nvSpPr>
            <p:cNvPr id="4251" name="AutoShape 14"/>
            <p:cNvSpPr>
              <a:spLocks noChangeArrowheads="1"/>
            </p:cNvSpPr>
            <p:nvPr/>
          </p:nvSpPr>
          <p:spPr bwMode="auto">
            <a:xfrm>
              <a:off x="670" y="1229"/>
              <a:ext cx="1255" cy="1171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rgbClr val="FF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252" name="Group 15"/>
            <p:cNvGrpSpPr>
              <a:grpSpLocks/>
            </p:cNvGrpSpPr>
            <p:nvPr/>
          </p:nvGrpSpPr>
          <p:grpSpPr bwMode="auto">
            <a:xfrm>
              <a:off x="849" y="1269"/>
              <a:ext cx="912" cy="1275"/>
              <a:chOff x="1172" y="1407"/>
              <a:chExt cx="732" cy="1249"/>
            </a:xfrm>
          </p:grpSpPr>
          <p:sp>
            <p:nvSpPr>
              <p:cNvPr id="4253" name="Line 16"/>
              <p:cNvSpPr>
                <a:spLocks noChangeShapeType="1"/>
              </p:cNvSpPr>
              <p:nvPr/>
            </p:nvSpPr>
            <p:spPr bwMode="auto">
              <a:xfrm flipH="1">
                <a:off x="1532" y="1680"/>
                <a:ext cx="4" cy="976"/>
              </a:xfrm>
              <a:prstGeom prst="line">
                <a:avLst/>
              </a:prstGeom>
              <a:noFill/>
              <a:ln w="3175">
                <a:solidFill>
                  <a:srgbClr val="FF0066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4" name="Line 17"/>
              <p:cNvSpPr>
                <a:spLocks noChangeShapeType="1"/>
              </p:cNvSpPr>
              <p:nvPr/>
            </p:nvSpPr>
            <p:spPr bwMode="auto">
              <a:xfrm rot="92115" flipH="1">
                <a:off x="1172" y="1407"/>
                <a:ext cx="348" cy="1153"/>
              </a:xfrm>
              <a:prstGeom prst="line">
                <a:avLst/>
              </a:prstGeom>
              <a:noFill/>
              <a:ln w="31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55" name="Line 18"/>
              <p:cNvSpPr>
                <a:spLocks noChangeShapeType="1"/>
              </p:cNvSpPr>
              <p:nvPr/>
            </p:nvSpPr>
            <p:spPr bwMode="auto">
              <a:xfrm rot="-92115">
                <a:off x="1556" y="1419"/>
                <a:ext cx="348" cy="1153"/>
              </a:xfrm>
              <a:prstGeom prst="line">
                <a:avLst/>
              </a:prstGeom>
              <a:noFill/>
              <a:ln w="3175">
                <a:solidFill>
                  <a:srgbClr val="FF0066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08595" name="Text Box 19"/>
          <p:cNvSpPr txBox="1">
            <a:spLocks noChangeArrowheads="1"/>
          </p:cNvSpPr>
          <p:nvPr/>
        </p:nvSpPr>
        <p:spPr bwMode="auto">
          <a:xfrm>
            <a:off x="2019300" y="1752600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o’</a:t>
            </a:r>
          </a:p>
        </p:txBody>
      </p:sp>
      <p:sp>
        <p:nvSpPr>
          <p:cNvPr id="408596" name="Oval 20"/>
          <p:cNvSpPr>
            <a:spLocks noChangeArrowheads="1"/>
          </p:cNvSpPr>
          <p:nvPr/>
        </p:nvSpPr>
        <p:spPr bwMode="auto">
          <a:xfrm>
            <a:off x="1800225" y="25717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8597" name="Oval 21"/>
          <p:cNvSpPr>
            <a:spLocks noChangeArrowheads="1"/>
          </p:cNvSpPr>
          <p:nvPr/>
        </p:nvSpPr>
        <p:spPr bwMode="auto">
          <a:xfrm>
            <a:off x="2019300" y="33242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8598" name="Oval 22"/>
          <p:cNvSpPr>
            <a:spLocks noChangeArrowheads="1"/>
          </p:cNvSpPr>
          <p:nvPr/>
        </p:nvSpPr>
        <p:spPr bwMode="auto">
          <a:xfrm>
            <a:off x="2743200" y="37052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8599" name="Oval 23"/>
          <p:cNvSpPr>
            <a:spLocks noChangeArrowheads="1"/>
          </p:cNvSpPr>
          <p:nvPr/>
        </p:nvSpPr>
        <p:spPr bwMode="auto">
          <a:xfrm>
            <a:off x="2971800" y="3733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8600" name="Oval 24"/>
          <p:cNvSpPr>
            <a:spLocks noChangeArrowheads="1"/>
          </p:cNvSpPr>
          <p:nvPr/>
        </p:nvSpPr>
        <p:spPr bwMode="auto">
          <a:xfrm>
            <a:off x="2019300" y="1981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8601" name="Line 25"/>
          <p:cNvSpPr>
            <a:spLocks noChangeShapeType="1"/>
          </p:cNvSpPr>
          <p:nvPr/>
        </p:nvSpPr>
        <p:spPr bwMode="auto">
          <a:xfrm>
            <a:off x="1828800" y="2590800"/>
            <a:ext cx="0" cy="2895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02" name="Line 26"/>
          <p:cNvSpPr>
            <a:spLocks noChangeShapeType="1"/>
          </p:cNvSpPr>
          <p:nvPr/>
        </p:nvSpPr>
        <p:spPr bwMode="auto">
          <a:xfrm flipH="1">
            <a:off x="1295400" y="3395663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03" name="Line 27"/>
          <p:cNvSpPr>
            <a:spLocks noChangeShapeType="1"/>
          </p:cNvSpPr>
          <p:nvPr/>
        </p:nvSpPr>
        <p:spPr bwMode="auto">
          <a:xfrm>
            <a:off x="1295400" y="3390900"/>
            <a:ext cx="0" cy="19050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04" name="Line 28"/>
          <p:cNvSpPr>
            <a:spLocks noChangeShapeType="1"/>
          </p:cNvSpPr>
          <p:nvPr/>
        </p:nvSpPr>
        <p:spPr bwMode="auto">
          <a:xfrm>
            <a:off x="2743200" y="3733800"/>
            <a:ext cx="0" cy="2133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605" name="Arc 29"/>
          <p:cNvSpPr>
            <a:spLocks/>
          </p:cNvSpPr>
          <p:nvPr/>
        </p:nvSpPr>
        <p:spPr bwMode="auto">
          <a:xfrm rot="1704347">
            <a:off x="1304925" y="4519613"/>
            <a:ext cx="1149350" cy="1433512"/>
          </a:xfrm>
          <a:custGeom>
            <a:avLst/>
            <a:gdLst>
              <a:gd name="T0" fmla="*/ 2147483647 w 32608"/>
              <a:gd name="T1" fmla="*/ 2147483647 h 40636"/>
              <a:gd name="T2" fmla="*/ 2147483647 w 32608"/>
              <a:gd name="T3" fmla="*/ 0 h 40636"/>
              <a:gd name="T4" fmla="*/ 2147483647 w 32608"/>
              <a:gd name="T5" fmla="*/ 2147483647 h 40636"/>
              <a:gd name="T6" fmla="*/ 0 60000 65536"/>
              <a:gd name="T7" fmla="*/ 0 60000 65536"/>
              <a:gd name="T8" fmla="*/ 0 60000 65536"/>
              <a:gd name="T9" fmla="*/ 0 w 32608"/>
              <a:gd name="T10" fmla="*/ 0 h 40636"/>
              <a:gd name="T11" fmla="*/ 32608 w 32608"/>
              <a:gd name="T12" fmla="*/ 40636 h 406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608" h="40636" fill="none" extrusionOk="0">
                <a:moveTo>
                  <a:pt x="32608" y="37620"/>
                </a:moveTo>
                <a:cubicBezTo>
                  <a:pt x="29275" y="39594"/>
                  <a:pt x="25473" y="40635"/>
                  <a:pt x="21600" y="40636"/>
                </a:cubicBezTo>
                <a:cubicBezTo>
                  <a:pt x="9670" y="40636"/>
                  <a:pt x="0" y="30965"/>
                  <a:pt x="0" y="19036"/>
                </a:cubicBezTo>
                <a:cubicBezTo>
                  <a:pt x="-1" y="11076"/>
                  <a:pt x="4377" y="3761"/>
                  <a:pt x="11392" y="0"/>
                </a:cubicBezTo>
              </a:path>
              <a:path w="32608" h="40636" stroke="0" extrusionOk="0">
                <a:moveTo>
                  <a:pt x="32608" y="37620"/>
                </a:moveTo>
                <a:cubicBezTo>
                  <a:pt x="29275" y="39594"/>
                  <a:pt x="25473" y="40635"/>
                  <a:pt x="21600" y="40636"/>
                </a:cubicBezTo>
                <a:cubicBezTo>
                  <a:pt x="9670" y="40636"/>
                  <a:pt x="0" y="30965"/>
                  <a:pt x="0" y="19036"/>
                </a:cubicBezTo>
                <a:cubicBezTo>
                  <a:pt x="-1" y="11076"/>
                  <a:pt x="4377" y="3761"/>
                  <a:pt x="11392" y="0"/>
                </a:cubicBezTo>
                <a:lnTo>
                  <a:pt x="21600" y="19036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8606" name="Line 30"/>
          <p:cNvSpPr>
            <a:spLocks noChangeShapeType="1"/>
          </p:cNvSpPr>
          <p:nvPr/>
        </p:nvSpPr>
        <p:spPr bwMode="auto">
          <a:xfrm>
            <a:off x="1295400" y="48768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981200" y="4495800"/>
            <a:ext cx="152400" cy="1590675"/>
            <a:chOff x="1248" y="2832"/>
            <a:chExt cx="96" cy="1002"/>
          </a:xfrm>
        </p:grpSpPr>
        <p:sp>
          <p:nvSpPr>
            <p:cNvPr id="4247" name="Line 32"/>
            <p:cNvSpPr>
              <a:spLocks noChangeShapeType="1"/>
            </p:cNvSpPr>
            <p:nvPr/>
          </p:nvSpPr>
          <p:spPr bwMode="auto">
            <a:xfrm>
              <a:off x="1260" y="3804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8" name="Line 33"/>
            <p:cNvSpPr>
              <a:spLocks noChangeShapeType="1"/>
            </p:cNvSpPr>
            <p:nvPr/>
          </p:nvSpPr>
          <p:spPr bwMode="auto">
            <a:xfrm>
              <a:off x="1248" y="2850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49" name="Oval 34"/>
            <p:cNvSpPr>
              <a:spLocks noChangeArrowheads="1"/>
            </p:cNvSpPr>
            <p:nvPr/>
          </p:nvSpPr>
          <p:spPr bwMode="auto">
            <a:xfrm>
              <a:off x="1296" y="283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50" name="Oval 35"/>
            <p:cNvSpPr>
              <a:spLocks noChangeArrowheads="1"/>
            </p:cNvSpPr>
            <p:nvPr/>
          </p:nvSpPr>
          <p:spPr bwMode="auto">
            <a:xfrm>
              <a:off x="1290" y="378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8612" name="Oval 36"/>
          <p:cNvSpPr>
            <a:spLocks noChangeArrowheads="1"/>
          </p:cNvSpPr>
          <p:nvPr/>
        </p:nvSpPr>
        <p:spPr bwMode="auto">
          <a:xfrm>
            <a:off x="2057400" y="5257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838200" y="3984625"/>
            <a:ext cx="2532063" cy="2505075"/>
            <a:chOff x="515" y="2510"/>
            <a:chExt cx="1595" cy="1578"/>
          </a:xfrm>
        </p:grpSpPr>
        <p:grpSp>
          <p:nvGrpSpPr>
            <p:cNvPr id="4236" name="Group 38"/>
            <p:cNvGrpSpPr>
              <a:grpSpLocks/>
            </p:cNvGrpSpPr>
            <p:nvPr/>
          </p:nvGrpSpPr>
          <p:grpSpPr bwMode="auto">
            <a:xfrm>
              <a:off x="515" y="2510"/>
              <a:ext cx="1426" cy="1578"/>
              <a:chOff x="491" y="2492"/>
              <a:chExt cx="1426" cy="1578"/>
            </a:xfrm>
          </p:grpSpPr>
          <p:sp>
            <p:nvSpPr>
              <p:cNvPr id="4238" name="Text Box 39"/>
              <p:cNvSpPr txBox="1">
                <a:spLocks noChangeArrowheads="1"/>
              </p:cNvSpPr>
              <p:nvPr/>
            </p:nvSpPr>
            <p:spPr bwMode="auto">
              <a:xfrm>
                <a:off x="670" y="2761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200" b="0">
                    <a:latin typeface="Times New Roman" pitchFamily="18" charset="0"/>
                  </a:rPr>
                  <a:t>h</a:t>
                </a:r>
              </a:p>
            </p:txBody>
          </p:sp>
          <p:sp>
            <p:nvSpPr>
              <p:cNvPr id="4239" name="Text Box 40"/>
              <p:cNvSpPr txBox="1">
                <a:spLocks noChangeArrowheads="1"/>
              </p:cNvSpPr>
              <p:nvPr/>
            </p:nvSpPr>
            <p:spPr bwMode="auto">
              <a:xfrm>
                <a:off x="491" y="3160"/>
                <a:ext cx="167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4240" name="Text Box 41"/>
              <p:cNvSpPr txBox="1">
                <a:spLocks noChangeArrowheads="1"/>
              </p:cNvSpPr>
              <p:nvPr/>
            </p:nvSpPr>
            <p:spPr bwMode="auto">
              <a:xfrm>
                <a:off x="670" y="3662"/>
                <a:ext cx="172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4241" name="Text Box 42"/>
              <p:cNvSpPr txBox="1">
                <a:spLocks noChangeArrowheads="1"/>
              </p:cNvSpPr>
              <p:nvPr/>
            </p:nvSpPr>
            <p:spPr bwMode="auto">
              <a:xfrm>
                <a:off x="1208" y="3877"/>
                <a:ext cx="165" cy="1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4242" name="Text Box 43"/>
              <p:cNvSpPr txBox="1">
                <a:spLocks noChangeArrowheads="1"/>
              </p:cNvSpPr>
              <p:nvPr/>
            </p:nvSpPr>
            <p:spPr bwMode="auto">
              <a:xfrm>
                <a:off x="1746" y="3662"/>
                <a:ext cx="171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4243" name="Text Box 44"/>
              <p:cNvSpPr txBox="1">
                <a:spLocks noChangeArrowheads="1"/>
              </p:cNvSpPr>
              <p:nvPr/>
            </p:nvSpPr>
            <p:spPr bwMode="auto">
              <a:xfrm>
                <a:off x="1208" y="2492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g</a:t>
                </a:r>
              </a:p>
            </p:txBody>
          </p:sp>
          <p:sp>
            <p:nvSpPr>
              <p:cNvPr id="4244" name="Text Box 45"/>
              <p:cNvSpPr txBox="1">
                <a:spLocks noChangeArrowheads="1"/>
              </p:cNvSpPr>
              <p:nvPr/>
            </p:nvSpPr>
            <p:spPr bwMode="auto">
              <a:xfrm>
                <a:off x="1746" y="2779"/>
                <a:ext cx="153" cy="1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f</a:t>
                </a:r>
              </a:p>
            </p:txBody>
          </p:sp>
          <p:sp>
            <p:nvSpPr>
              <p:cNvPr id="4245" name="Oval 46"/>
              <p:cNvSpPr>
                <a:spLocks noChangeArrowheads="1"/>
              </p:cNvSpPr>
              <p:nvPr/>
            </p:nvSpPr>
            <p:spPr bwMode="auto">
              <a:xfrm>
                <a:off x="1680" y="3648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46" name="Text Box 47"/>
              <p:cNvSpPr txBox="1">
                <a:spLocks noChangeArrowheads="1"/>
              </p:cNvSpPr>
              <p:nvPr/>
            </p:nvSpPr>
            <p:spPr bwMode="auto">
              <a:xfrm>
                <a:off x="1284" y="3186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o</a:t>
                </a:r>
              </a:p>
            </p:txBody>
          </p:sp>
        </p:grpSp>
        <p:sp>
          <p:nvSpPr>
            <p:cNvPr id="4237" name="Text Box 48"/>
            <p:cNvSpPr txBox="1">
              <a:spLocks noChangeArrowheads="1"/>
            </p:cNvSpPr>
            <p:nvPr/>
          </p:nvSpPr>
          <p:spPr bwMode="auto">
            <a:xfrm>
              <a:off x="1932" y="3228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1400" b="0"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914400" y="3505200"/>
            <a:ext cx="2392363" cy="328613"/>
            <a:chOff x="2100" y="3650"/>
            <a:chExt cx="1507" cy="207"/>
          </a:xfrm>
        </p:grpSpPr>
        <p:sp>
          <p:nvSpPr>
            <p:cNvPr id="4230" name="Text Box 50"/>
            <p:cNvSpPr txBox="1">
              <a:spLocks noChangeArrowheads="1"/>
            </p:cNvSpPr>
            <p:nvPr/>
          </p:nvSpPr>
          <p:spPr bwMode="auto">
            <a:xfrm>
              <a:off x="2100" y="3654"/>
              <a:ext cx="2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4231" name="Text Box 51"/>
            <p:cNvSpPr txBox="1">
              <a:spLocks noChangeArrowheads="1"/>
            </p:cNvSpPr>
            <p:nvPr/>
          </p:nvSpPr>
          <p:spPr bwMode="auto">
            <a:xfrm>
              <a:off x="2374" y="3662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b’</a:t>
              </a:r>
            </a:p>
          </p:txBody>
        </p:sp>
        <p:sp>
          <p:nvSpPr>
            <p:cNvPr id="4232" name="Text Box 52"/>
            <p:cNvSpPr txBox="1">
              <a:spLocks noChangeArrowheads="1"/>
            </p:cNvSpPr>
            <p:nvPr/>
          </p:nvSpPr>
          <p:spPr bwMode="auto">
            <a:xfrm>
              <a:off x="2672" y="3662"/>
              <a:ext cx="2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c’</a:t>
              </a:r>
            </a:p>
          </p:txBody>
        </p:sp>
        <p:sp>
          <p:nvSpPr>
            <p:cNvPr id="4233" name="Text Box 53"/>
            <p:cNvSpPr txBox="1">
              <a:spLocks noChangeArrowheads="1"/>
            </p:cNvSpPr>
            <p:nvPr/>
          </p:nvSpPr>
          <p:spPr bwMode="auto">
            <a:xfrm>
              <a:off x="2794" y="3650"/>
              <a:ext cx="261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g’</a:t>
              </a:r>
            </a:p>
          </p:txBody>
        </p:sp>
        <p:sp>
          <p:nvSpPr>
            <p:cNvPr id="4234" name="Text Box 54"/>
            <p:cNvSpPr txBox="1">
              <a:spLocks noChangeArrowheads="1"/>
            </p:cNvSpPr>
            <p:nvPr/>
          </p:nvSpPr>
          <p:spPr bwMode="auto">
            <a:xfrm>
              <a:off x="3153" y="3665"/>
              <a:ext cx="45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d’f’   e’</a:t>
              </a:r>
            </a:p>
          </p:txBody>
        </p:sp>
        <p:sp>
          <p:nvSpPr>
            <p:cNvPr id="4235" name="Text Box 55"/>
            <p:cNvSpPr txBox="1">
              <a:spLocks noChangeArrowheads="1"/>
            </p:cNvSpPr>
            <p:nvPr/>
          </p:nvSpPr>
          <p:spPr bwMode="auto">
            <a:xfrm>
              <a:off x="2266" y="3662"/>
              <a:ext cx="20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h’</a:t>
              </a:r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404813" y="3529013"/>
            <a:ext cx="3198812" cy="346075"/>
            <a:chOff x="255" y="2223"/>
            <a:chExt cx="2015" cy="218"/>
          </a:xfrm>
        </p:grpSpPr>
        <p:sp>
          <p:nvSpPr>
            <p:cNvPr id="4227" name="Text Box 57"/>
            <p:cNvSpPr txBox="1">
              <a:spLocks noChangeArrowheads="1"/>
            </p:cNvSpPr>
            <p:nvPr/>
          </p:nvSpPr>
          <p:spPr bwMode="auto">
            <a:xfrm>
              <a:off x="255" y="2223"/>
              <a:ext cx="29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228" name="Line 58"/>
            <p:cNvSpPr>
              <a:spLocks noChangeShapeType="1"/>
            </p:cNvSpPr>
            <p:nvPr/>
          </p:nvSpPr>
          <p:spPr bwMode="auto">
            <a:xfrm>
              <a:off x="432" y="2400"/>
              <a:ext cx="16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" name="Text Box 59"/>
            <p:cNvSpPr txBox="1">
              <a:spLocks noChangeArrowheads="1"/>
            </p:cNvSpPr>
            <p:nvPr/>
          </p:nvSpPr>
          <p:spPr bwMode="auto">
            <a:xfrm>
              <a:off x="1971" y="2229"/>
              <a:ext cx="299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b="0">
                  <a:latin typeface="Times New Roman" pitchFamily="18" charset="0"/>
                </a:rPr>
                <a:t>Y</a:t>
              </a:r>
            </a:p>
          </p:txBody>
        </p:sp>
      </p:grpSp>
      <p:grpSp>
        <p:nvGrpSpPr>
          <p:cNvPr id="14" name="Group 81"/>
          <p:cNvGrpSpPr>
            <a:grpSpLocks/>
          </p:cNvGrpSpPr>
          <p:nvPr/>
        </p:nvGrpSpPr>
        <p:grpSpPr bwMode="auto">
          <a:xfrm>
            <a:off x="3200400" y="1676400"/>
            <a:ext cx="1720850" cy="892175"/>
            <a:chOff x="2496" y="1568"/>
            <a:chExt cx="1084" cy="562"/>
          </a:xfrm>
        </p:grpSpPr>
        <p:grpSp>
          <p:nvGrpSpPr>
            <p:cNvPr id="4200" name="Group 82"/>
            <p:cNvGrpSpPr>
              <a:grpSpLocks/>
            </p:cNvGrpSpPr>
            <p:nvPr/>
          </p:nvGrpSpPr>
          <p:grpSpPr bwMode="auto">
            <a:xfrm>
              <a:off x="2496" y="1824"/>
              <a:ext cx="815" cy="306"/>
              <a:chOff x="768" y="738"/>
              <a:chExt cx="815" cy="306"/>
            </a:xfrm>
          </p:grpSpPr>
          <p:sp>
            <p:nvSpPr>
              <p:cNvPr id="4202" name="Rectangle 83"/>
              <p:cNvSpPr>
                <a:spLocks noChangeArrowheads="1"/>
              </p:cNvSpPr>
              <p:nvPr/>
            </p:nvSpPr>
            <p:spPr bwMode="auto">
              <a:xfrm>
                <a:off x="768" y="768"/>
                <a:ext cx="191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eaLnBrk="1" hangingPunct="1"/>
                <a:r>
                  <a:rPr lang="en-US" sz="1800" b="0">
                    <a:latin typeface="Times New Roman" pitchFamily="18" charset="0"/>
                    <a:cs typeface="Times New Roman" pitchFamily="18" charset="0"/>
                    <a:sym typeface="Symbol" pitchFamily="18" charset="2"/>
                  </a:rPr>
                  <a:t></a:t>
                </a:r>
              </a:p>
            </p:txBody>
          </p:sp>
          <p:sp>
            <p:nvSpPr>
              <p:cNvPr id="4203" name="Text Box 84"/>
              <p:cNvSpPr txBox="1">
                <a:spLocks noChangeArrowheads="1"/>
              </p:cNvSpPr>
              <p:nvPr/>
            </p:nvSpPr>
            <p:spPr bwMode="auto">
              <a:xfrm>
                <a:off x="902" y="746"/>
                <a:ext cx="224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2400" b="0">
                    <a:latin typeface="Times New Roman" pitchFamily="18" charset="0"/>
                  </a:rPr>
                  <a:t>=</a:t>
                </a:r>
                <a:endParaRPr lang="en-US" sz="1400" b="0">
                  <a:latin typeface="Times New Roman" pitchFamily="18" charset="0"/>
                </a:endParaRPr>
              </a:p>
            </p:txBody>
          </p:sp>
          <p:grpSp>
            <p:nvGrpSpPr>
              <p:cNvPr id="4204" name="Group 85"/>
              <p:cNvGrpSpPr>
                <a:grpSpLocks/>
              </p:cNvGrpSpPr>
              <p:nvPr/>
            </p:nvGrpSpPr>
            <p:grpSpPr bwMode="auto">
              <a:xfrm>
                <a:off x="1071" y="738"/>
                <a:ext cx="512" cy="306"/>
                <a:chOff x="2016" y="1248"/>
                <a:chExt cx="512" cy="306"/>
              </a:xfrm>
            </p:grpSpPr>
            <p:sp>
              <p:nvSpPr>
                <p:cNvPr id="4205" name="Rectangle 86"/>
                <p:cNvSpPr>
                  <a:spLocks noChangeArrowheads="1"/>
                </p:cNvSpPr>
                <p:nvPr/>
              </p:nvSpPr>
              <p:spPr bwMode="auto">
                <a:xfrm>
                  <a:off x="2016" y="1248"/>
                  <a:ext cx="191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R</a:t>
                  </a:r>
                </a:p>
              </p:txBody>
            </p:sp>
            <p:sp>
              <p:nvSpPr>
                <p:cNvPr id="4206" name="Text Box 87"/>
                <p:cNvSpPr txBox="1">
                  <a:spLocks noChangeArrowheads="1"/>
                </p:cNvSpPr>
                <p:nvPr/>
              </p:nvSpPr>
              <p:spPr bwMode="auto">
                <a:xfrm>
                  <a:off x="2028" y="1362"/>
                  <a:ext cx="184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L</a:t>
                  </a:r>
                </a:p>
              </p:txBody>
            </p:sp>
            <p:sp>
              <p:nvSpPr>
                <p:cNvPr id="4207" name="Line 88"/>
                <p:cNvSpPr>
                  <a:spLocks noChangeShapeType="1"/>
                </p:cNvSpPr>
                <p:nvPr/>
              </p:nvSpPr>
              <p:spPr bwMode="auto">
                <a:xfrm>
                  <a:off x="2064" y="1401"/>
                  <a:ext cx="96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208" name="Text Box 89"/>
                <p:cNvSpPr txBox="1">
                  <a:spLocks noChangeArrowheads="1"/>
                </p:cNvSpPr>
                <p:nvPr/>
              </p:nvSpPr>
              <p:spPr bwMode="auto">
                <a:xfrm rot="2750489">
                  <a:off x="2123" y="1279"/>
                  <a:ext cx="198" cy="23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800">
                      <a:latin typeface="Times New Roman" pitchFamily="18" charset="0"/>
                    </a:rPr>
                    <a:t>+</a:t>
                  </a:r>
                </a:p>
              </p:txBody>
            </p:sp>
            <p:sp>
              <p:nvSpPr>
                <p:cNvPr id="4209" name="Text Box 90"/>
                <p:cNvSpPr txBox="1">
                  <a:spLocks noChangeArrowheads="1"/>
                </p:cNvSpPr>
                <p:nvPr/>
              </p:nvSpPr>
              <p:spPr bwMode="auto">
                <a:xfrm>
                  <a:off x="2208" y="1296"/>
                  <a:ext cx="32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360</a:t>
                  </a:r>
                  <a:r>
                    <a:rPr lang="en-US" sz="1400" b="0" baseline="30000">
                      <a:latin typeface="Times New Roman" pitchFamily="18" charset="0"/>
                    </a:rPr>
                    <a:t>0</a:t>
                  </a:r>
                </a:p>
              </p:txBody>
            </p:sp>
          </p:grpSp>
        </p:grpSp>
        <p:sp>
          <p:nvSpPr>
            <p:cNvPr id="4201" name="Text Box 91"/>
            <p:cNvSpPr txBox="1">
              <a:spLocks noChangeArrowheads="1"/>
            </p:cNvSpPr>
            <p:nvPr/>
          </p:nvSpPr>
          <p:spPr bwMode="auto">
            <a:xfrm>
              <a:off x="2496" y="1568"/>
              <a:ext cx="108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R=Base circle radius</a:t>
              </a:r>
              <a:r>
                <a:rPr lang="en-US" b="0">
                  <a:latin typeface="Times New Roman" pitchFamily="18" charset="0"/>
                </a:rPr>
                <a:t>.</a:t>
              </a:r>
            </a:p>
            <a:p>
              <a:pPr eaLnBrk="1" hangingPunct="1"/>
              <a:r>
                <a:rPr lang="en-US" sz="1400" b="0">
                  <a:latin typeface="Times New Roman" pitchFamily="18" charset="0"/>
                </a:rPr>
                <a:t>L=Slant height.</a:t>
              </a:r>
            </a:p>
          </p:txBody>
        </p:sp>
      </p:grpSp>
      <p:grpSp>
        <p:nvGrpSpPr>
          <p:cNvPr id="22" name="Group 121"/>
          <p:cNvGrpSpPr>
            <a:grpSpLocks/>
          </p:cNvGrpSpPr>
          <p:nvPr/>
        </p:nvGrpSpPr>
        <p:grpSpPr bwMode="auto">
          <a:xfrm>
            <a:off x="1790700" y="4724400"/>
            <a:ext cx="1333500" cy="1133475"/>
            <a:chOff x="1128" y="2976"/>
            <a:chExt cx="840" cy="714"/>
          </a:xfrm>
        </p:grpSpPr>
        <p:sp>
          <p:nvSpPr>
            <p:cNvPr id="4169" name="Oval 122"/>
            <p:cNvSpPr>
              <a:spLocks noChangeArrowheads="1"/>
            </p:cNvSpPr>
            <p:nvPr/>
          </p:nvSpPr>
          <p:spPr bwMode="auto">
            <a:xfrm>
              <a:off x="1128" y="316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70" name="Oval 123"/>
            <p:cNvSpPr>
              <a:spLocks noChangeArrowheads="1"/>
            </p:cNvSpPr>
            <p:nvPr/>
          </p:nvSpPr>
          <p:spPr bwMode="auto">
            <a:xfrm>
              <a:off x="1128" y="345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4171" name="Group 124"/>
            <p:cNvGrpSpPr>
              <a:grpSpLocks/>
            </p:cNvGrpSpPr>
            <p:nvPr/>
          </p:nvGrpSpPr>
          <p:grpSpPr bwMode="auto">
            <a:xfrm>
              <a:off x="1719" y="2976"/>
              <a:ext cx="249" cy="714"/>
              <a:chOff x="1719" y="2976"/>
              <a:chExt cx="249" cy="714"/>
            </a:xfrm>
          </p:grpSpPr>
          <p:sp>
            <p:nvSpPr>
              <p:cNvPr id="4172" name="Oval 125"/>
              <p:cNvSpPr>
                <a:spLocks noChangeArrowheads="1"/>
              </p:cNvSpPr>
              <p:nvPr/>
            </p:nvSpPr>
            <p:spPr bwMode="auto">
              <a:xfrm>
                <a:off x="1728" y="2976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3" name="Oval 126"/>
              <p:cNvSpPr>
                <a:spLocks noChangeArrowheads="1"/>
              </p:cNvSpPr>
              <p:nvPr/>
            </p:nvSpPr>
            <p:spPr bwMode="auto">
              <a:xfrm>
                <a:off x="1920" y="331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74" name="Oval 127"/>
              <p:cNvSpPr>
                <a:spLocks noChangeArrowheads="1"/>
              </p:cNvSpPr>
              <p:nvPr/>
            </p:nvSpPr>
            <p:spPr bwMode="auto">
              <a:xfrm>
                <a:off x="1719" y="3642"/>
                <a:ext cx="48" cy="48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408704" name="Object 128"/>
          <p:cNvGraphicFramePr>
            <a:graphicFrameLocks noChangeAspect="1"/>
          </p:cNvGraphicFramePr>
          <p:nvPr/>
        </p:nvGraphicFramePr>
        <p:xfrm>
          <a:off x="1828800" y="1939925"/>
          <a:ext cx="1255713" cy="1855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CorelDRAW" r:id="rId4" imgW="1256040" imgH="1780200" progId="CorelDRAW.Graphic.11">
                  <p:embed/>
                </p:oleObj>
              </mc:Choice>
              <mc:Fallback>
                <p:oleObj name="CorelDRAW" r:id="rId4" imgW="1256040" imgH="1780200" progId="CorelDRAW.Graphic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1939925"/>
                        <a:ext cx="1255713" cy="1855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8705" name="Object 129"/>
          <p:cNvGraphicFramePr>
            <a:graphicFrameLocks noChangeAspect="1"/>
          </p:cNvGraphicFramePr>
          <p:nvPr/>
        </p:nvGraphicFramePr>
        <p:xfrm>
          <a:off x="1676400" y="4476750"/>
          <a:ext cx="14097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CorelDRAW" r:id="rId6" imgW="1409760" imgH="1600920" progId="CorelDRAW.Graphic.11">
                  <p:embed/>
                </p:oleObj>
              </mc:Choice>
              <mc:Fallback>
                <p:oleObj name="CorelDRAW" r:id="rId6" imgW="1409760" imgH="1600920" progId="CorelDRAW.Graphic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476750"/>
                        <a:ext cx="1409700" cy="160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" name="Group 130"/>
          <p:cNvGrpSpPr>
            <a:grpSpLocks/>
          </p:cNvGrpSpPr>
          <p:nvPr/>
        </p:nvGrpSpPr>
        <p:grpSpPr bwMode="auto">
          <a:xfrm>
            <a:off x="1590675" y="4316413"/>
            <a:ext cx="1476375" cy="1939925"/>
            <a:chOff x="1002" y="2719"/>
            <a:chExt cx="930" cy="1222"/>
          </a:xfrm>
        </p:grpSpPr>
        <p:sp>
          <p:nvSpPr>
            <p:cNvPr id="408707" name="Text Box 131"/>
            <p:cNvSpPr txBox="1">
              <a:spLocks noChangeArrowheads="1"/>
            </p:cNvSpPr>
            <p:nvPr/>
          </p:nvSpPr>
          <p:spPr bwMode="auto">
            <a:xfrm>
              <a:off x="1002" y="3379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08708" name="Text Box 132"/>
            <p:cNvSpPr txBox="1">
              <a:spLocks noChangeArrowheads="1"/>
            </p:cNvSpPr>
            <p:nvPr/>
          </p:nvSpPr>
          <p:spPr bwMode="auto">
            <a:xfrm>
              <a:off x="1134" y="3787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8709" name="Text Box 133"/>
            <p:cNvSpPr txBox="1">
              <a:spLocks noChangeArrowheads="1"/>
            </p:cNvSpPr>
            <p:nvPr/>
          </p:nvSpPr>
          <p:spPr bwMode="auto">
            <a:xfrm>
              <a:off x="1584" y="3679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08710" name="Text Box 134"/>
            <p:cNvSpPr txBox="1">
              <a:spLocks noChangeArrowheads="1"/>
            </p:cNvSpPr>
            <p:nvPr/>
          </p:nvSpPr>
          <p:spPr bwMode="auto">
            <a:xfrm>
              <a:off x="1776" y="3247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408711" name="Text Box 135"/>
            <p:cNvSpPr txBox="1">
              <a:spLocks noChangeArrowheads="1"/>
            </p:cNvSpPr>
            <p:nvPr/>
          </p:nvSpPr>
          <p:spPr bwMode="auto">
            <a:xfrm>
              <a:off x="1632" y="2863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08712" name="Text Box 136"/>
            <p:cNvSpPr txBox="1">
              <a:spLocks noChangeArrowheads="1"/>
            </p:cNvSpPr>
            <p:nvPr/>
          </p:nvSpPr>
          <p:spPr bwMode="auto">
            <a:xfrm>
              <a:off x="1296" y="2719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08713" name="Text Box 137"/>
            <p:cNvSpPr txBox="1">
              <a:spLocks noChangeArrowheads="1"/>
            </p:cNvSpPr>
            <p:nvPr/>
          </p:nvSpPr>
          <p:spPr bwMode="auto">
            <a:xfrm>
              <a:off x="1008" y="3163"/>
              <a:ext cx="15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7</a:t>
              </a:r>
            </a:p>
          </p:txBody>
        </p:sp>
      </p:grpSp>
      <p:grpSp>
        <p:nvGrpSpPr>
          <p:cNvPr id="25" name="Group 138"/>
          <p:cNvGrpSpPr>
            <a:grpSpLocks/>
          </p:cNvGrpSpPr>
          <p:nvPr/>
        </p:nvGrpSpPr>
        <p:grpSpPr bwMode="auto">
          <a:xfrm>
            <a:off x="1809750" y="2497138"/>
            <a:ext cx="1385888" cy="1225550"/>
            <a:chOff x="1140" y="1573"/>
            <a:chExt cx="873" cy="772"/>
          </a:xfrm>
        </p:grpSpPr>
        <p:sp>
          <p:nvSpPr>
            <p:cNvPr id="408715" name="Text Box 139"/>
            <p:cNvSpPr txBox="1">
              <a:spLocks noChangeArrowheads="1"/>
            </p:cNvSpPr>
            <p:nvPr/>
          </p:nvSpPr>
          <p:spPr bwMode="auto">
            <a:xfrm>
              <a:off x="1140" y="1573"/>
              <a:ext cx="1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1’</a:t>
              </a:r>
            </a:p>
          </p:txBody>
        </p:sp>
        <p:sp>
          <p:nvSpPr>
            <p:cNvPr id="408716" name="Text Box 140"/>
            <p:cNvSpPr txBox="1">
              <a:spLocks noChangeArrowheads="1"/>
            </p:cNvSpPr>
            <p:nvPr/>
          </p:nvSpPr>
          <p:spPr bwMode="auto">
            <a:xfrm>
              <a:off x="1278" y="1987"/>
              <a:ext cx="1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2’</a:t>
              </a:r>
            </a:p>
          </p:txBody>
        </p:sp>
        <p:sp>
          <p:nvSpPr>
            <p:cNvPr id="408717" name="Text Box 141"/>
            <p:cNvSpPr txBox="1">
              <a:spLocks noChangeArrowheads="1"/>
            </p:cNvSpPr>
            <p:nvPr/>
          </p:nvSpPr>
          <p:spPr bwMode="auto">
            <a:xfrm>
              <a:off x="1584" y="2191"/>
              <a:ext cx="1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3’</a:t>
              </a:r>
            </a:p>
          </p:txBody>
        </p:sp>
        <p:sp>
          <p:nvSpPr>
            <p:cNvPr id="408718" name="Text Box 142"/>
            <p:cNvSpPr txBox="1">
              <a:spLocks noChangeArrowheads="1"/>
            </p:cNvSpPr>
            <p:nvPr/>
          </p:nvSpPr>
          <p:spPr bwMode="auto">
            <a:xfrm>
              <a:off x="1830" y="2191"/>
              <a:ext cx="1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4’</a:t>
              </a:r>
            </a:p>
          </p:txBody>
        </p:sp>
        <p:sp>
          <p:nvSpPr>
            <p:cNvPr id="408719" name="Text Box 143"/>
            <p:cNvSpPr txBox="1">
              <a:spLocks noChangeArrowheads="1"/>
            </p:cNvSpPr>
            <p:nvPr/>
          </p:nvSpPr>
          <p:spPr bwMode="auto">
            <a:xfrm>
              <a:off x="1668" y="2173"/>
              <a:ext cx="1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5’</a:t>
              </a:r>
            </a:p>
          </p:txBody>
        </p:sp>
        <p:sp>
          <p:nvSpPr>
            <p:cNvPr id="408720" name="Text Box 144"/>
            <p:cNvSpPr txBox="1">
              <a:spLocks noChangeArrowheads="1"/>
            </p:cNvSpPr>
            <p:nvPr/>
          </p:nvSpPr>
          <p:spPr bwMode="auto">
            <a:xfrm>
              <a:off x="1212" y="1915"/>
              <a:ext cx="1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6’</a:t>
              </a:r>
            </a:p>
          </p:txBody>
        </p:sp>
        <p:sp>
          <p:nvSpPr>
            <p:cNvPr id="408721" name="Text Box 145"/>
            <p:cNvSpPr txBox="1">
              <a:spLocks noChangeArrowheads="1"/>
            </p:cNvSpPr>
            <p:nvPr/>
          </p:nvSpPr>
          <p:spPr bwMode="auto">
            <a:xfrm>
              <a:off x="1140" y="1663"/>
              <a:ext cx="18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0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7’</a:t>
              </a:r>
            </a:p>
          </p:txBody>
        </p:sp>
      </p:grpSp>
      <p:grpSp>
        <p:nvGrpSpPr>
          <p:cNvPr id="26" name="Group 146"/>
          <p:cNvGrpSpPr>
            <a:grpSpLocks/>
          </p:cNvGrpSpPr>
          <p:nvPr/>
        </p:nvGrpSpPr>
        <p:grpSpPr bwMode="auto">
          <a:xfrm>
            <a:off x="169863" y="152400"/>
            <a:ext cx="6391275" cy="1066800"/>
            <a:chOff x="107" y="96"/>
            <a:chExt cx="4026" cy="672"/>
          </a:xfrm>
        </p:grpSpPr>
        <p:sp>
          <p:nvSpPr>
            <p:cNvPr id="408723" name="AutoShape 147"/>
            <p:cNvSpPr>
              <a:spLocks noChangeArrowheads="1"/>
            </p:cNvSpPr>
            <p:nvPr/>
          </p:nvSpPr>
          <p:spPr bwMode="auto">
            <a:xfrm>
              <a:off x="144" y="96"/>
              <a:ext cx="3984" cy="672"/>
            </a:xfrm>
            <a:prstGeom prst="wedgeRoundRectCallout">
              <a:avLst>
                <a:gd name="adj1" fmla="val -1282"/>
                <a:gd name="adj2" fmla="val 76787"/>
                <a:gd name="adj3" fmla="val 16667"/>
              </a:avLst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>
                <a:defRPr/>
              </a:pPr>
              <a:endParaRPr lang="en-US" sz="1400" b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408724" name="Text Box 148"/>
            <p:cNvSpPr txBox="1">
              <a:spLocks noChangeArrowheads="1"/>
            </p:cNvSpPr>
            <p:nvPr/>
          </p:nvSpPr>
          <p:spPr bwMode="auto">
            <a:xfrm>
              <a:off x="107" y="196"/>
              <a:ext cx="4026" cy="460"/>
            </a:xfrm>
            <a:prstGeom prst="rect">
              <a:avLst/>
            </a:prstGeom>
            <a:solidFill>
              <a:srgbClr val="FFCC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>
                  <a:solidFill>
                    <a:srgbClr val="CC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charset="0"/>
                </a:rPr>
                <a:t>Problem 6:  </a:t>
              </a:r>
              <a:r>
                <a:rPr lang="en-US" sz="1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charset="0"/>
                </a:rPr>
                <a:t>Draw a semicircle 0f 100 mm diameter and inscribe in it a largest</a:t>
              </a:r>
            </a:p>
            <a:p>
              <a:pPr eaLnBrk="1" hangingPunct="1">
                <a:defRPr/>
              </a:pPr>
              <a:r>
                <a:rPr lang="en-US" sz="1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charset="0"/>
                </a:rPr>
                <a:t> circle.If the semicircle is development of a cone and inscribed circle is some</a:t>
              </a:r>
            </a:p>
            <a:p>
              <a:pPr eaLnBrk="1" hangingPunct="1">
                <a:defRPr/>
              </a:pPr>
              <a:r>
                <a:rPr lang="en-US" sz="1400" b="0">
                  <a:solidFill>
                    <a:schemeClr val="accent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ahoma" charset="0"/>
                </a:rPr>
                <a:t> curve on it, then draw the projections of  cone showing that curve.</a:t>
              </a:r>
            </a:p>
          </p:txBody>
        </p:sp>
      </p:grpSp>
      <p:grpSp>
        <p:nvGrpSpPr>
          <p:cNvPr id="27" name="Group 149"/>
          <p:cNvGrpSpPr>
            <a:grpSpLocks/>
          </p:cNvGrpSpPr>
          <p:nvPr/>
        </p:nvGrpSpPr>
        <p:grpSpPr bwMode="auto">
          <a:xfrm>
            <a:off x="3352800" y="4267200"/>
            <a:ext cx="5791200" cy="2209800"/>
            <a:chOff x="2112" y="2688"/>
            <a:chExt cx="3648" cy="1392"/>
          </a:xfrm>
        </p:grpSpPr>
        <p:sp>
          <p:nvSpPr>
            <p:cNvPr id="4151" name="Rectangle 150"/>
            <p:cNvSpPr>
              <a:spLocks noChangeArrowheads="1"/>
            </p:cNvSpPr>
            <p:nvPr/>
          </p:nvSpPr>
          <p:spPr bwMode="auto">
            <a:xfrm>
              <a:off x="2112" y="2688"/>
              <a:ext cx="3648" cy="139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727" name="Text Box 151"/>
            <p:cNvSpPr txBox="1">
              <a:spLocks noChangeArrowheads="1"/>
            </p:cNvSpPr>
            <p:nvPr/>
          </p:nvSpPr>
          <p:spPr bwMode="auto">
            <a:xfrm>
              <a:off x="2160" y="2748"/>
              <a:ext cx="3574" cy="1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Solution Steps:</a:t>
              </a: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Draw semicircle of given diameter, divide it in 8 Parts and inscribe in it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a largest circle as shown.Name intersecting points 1, 2, 3 etc.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Semicircle being dev.of a cone it’s radius is slant height of cone.( L )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Then using above formula find R of base of cone. Using this data 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draw Fv &amp; Tv of cone and form 8 generators and name. 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Take o -1 distance from dev.,mark on TL i.e.o’a’ on Fv &amp; bring on o’b’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and name 1’ Similarly locate all points on Fv. Then project all on Tv 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on respective generators and join by smooth curve. </a:t>
              </a:r>
            </a:p>
          </p:txBody>
        </p:sp>
      </p:grpSp>
      <p:grpSp>
        <p:nvGrpSpPr>
          <p:cNvPr id="28" name="Group 152"/>
          <p:cNvGrpSpPr>
            <a:grpSpLocks/>
          </p:cNvGrpSpPr>
          <p:nvPr/>
        </p:nvGrpSpPr>
        <p:grpSpPr bwMode="auto">
          <a:xfrm>
            <a:off x="762000" y="1828800"/>
            <a:ext cx="1295400" cy="1981200"/>
            <a:chOff x="480" y="1152"/>
            <a:chExt cx="816" cy="1248"/>
          </a:xfrm>
        </p:grpSpPr>
        <p:sp>
          <p:nvSpPr>
            <p:cNvPr id="4147" name="Line 153"/>
            <p:cNvSpPr>
              <a:spLocks noChangeShapeType="1"/>
            </p:cNvSpPr>
            <p:nvPr/>
          </p:nvSpPr>
          <p:spPr bwMode="auto">
            <a:xfrm flipH="1" flipV="1">
              <a:off x="480" y="2256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8" name="Line 154"/>
            <p:cNvSpPr>
              <a:spLocks noChangeShapeType="1"/>
            </p:cNvSpPr>
            <p:nvPr/>
          </p:nvSpPr>
          <p:spPr bwMode="auto">
            <a:xfrm flipH="1" flipV="1">
              <a:off x="1104" y="1152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9" name="Line 155"/>
            <p:cNvSpPr>
              <a:spLocks noChangeShapeType="1"/>
            </p:cNvSpPr>
            <p:nvPr/>
          </p:nvSpPr>
          <p:spPr bwMode="auto">
            <a:xfrm flipH="1">
              <a:off x="480" y="1152"/>
              <a:ext cx="701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732" name="Text Box 156"/>
            <p:cNvSpPr txBox="1">
              <a:spLocks noChangeArrowheads="1"/>
            </p:cNvSpPr>
            <p:nvPr/>
          </p:nvSpPr>
          <p:spPr bwMode="auto">
            <a:xfrm rot="2115342">
              <a:off x="672" y="1632"/>
              <a:ext cx="17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L</a:t>
              </a:r>
            </a:p>
          </p:txBody>
        </p:sp>
      </p:grpSp>
      <p:grpSp>
        <p:nvGrpSpPr>
          <p:cNvPr id="29" name="Group 157"/>
          <p:cNvGrpSpPr>
            <a:grpSpLocks/>
          </p:cNvGrpSpPr>
          <p:nvPr/>
        </p:nvGrpSpPr>
        <p:grpSpPr bwMode="auto">
          <a:xfrm>
            <a:off x="6629400" y="19050"/>
            <a:ext cx="2514600" cy="1219200"/>
            <a:chOff x="4176" y="12"/>
            <a:chExt cx="1584" cy="768"/>
          </a:xfrm>
        </p:grpSpPr>
        <p:sp>
          <p:nvSpPr>
            <p:cNvPr id="4145" name="Oval 158"/>
            <p:cNvSpPr>
              <a:spLocks noChangeArrowheads="1"/>
            </p:cNvSpPr>
            <p:nvPr/>
          </p:nvSpPr>
          <p:spPr bwMode="auto">
            <a:xfrm>
              <a:off x="4176" y="12"/>
              <a:ext cx="1584" cy="768"/>
            </a:xfrm>
            <a:prstGeom prst="ellipse">
              <a:avLst/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8735" name="Text Box 159"/>
            <p:cNvSpPr txBox="1">
              <a:spLocks noChangeArrowheads="1"/>
            </p:cNvSpPr>
            <p:nvPr/>
          </p:nvSpPr>
          <p:spPr bwMode="auto">
            <a:xfrm>
              <a:off x="4229" y="175"/>
              <a:ext cx="1451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TO DRAW PRINCIPAL</a:t>
              </a:r>
            </a:p>
            <a:p>
              <a:pPr algn="ctr" eaLnBrk="1" hangingPunct="1"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VIEWS FROM GIVEN</a:t>
              </a:r>
            </a:p>
            <a:p>
              <a:pPr algn="ctr" eaLnBrk="1" hangingPunct="1">
                <a:defRPr/>
              </a:pPr>
              <a:r>
                <a:rPr lang="en-US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DEVELOPMENT.</a:t>
              </a:r>
            </a:p>
          </p:txBody>
        </p:sp>
      </p:grpSp>
      <p:sp>
        <p:nvSpPr>
          <p:cNvPr id="408736" name="Line 160"/>
          <p:cNvSpPr>
            <a:spLocks noChangeShapeType="1"/>
          </p:cNvSpPr>
          <p:nvPr/>
        </p:nvSpPr>
        <p:spPr bwMode="auto">
          <a:xfrm>
            <a:off x="1524000" y="2590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138" name="Group 176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4139" name="AutoShape 177">
              <a:hlinkClick r:id="rId8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0" name="AutoShape 178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1" name="AutoShape 179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2" name="AutoShape 180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3" name="AutoShape 181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44" name="AutoShape 182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528970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08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408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086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086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08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08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08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40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0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408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08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08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08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08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4" dur="500"/>
                                        <p:tgtEl>
                                          <p:spTgt spid="40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08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0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086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086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08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08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08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08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08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08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08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08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08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0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086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086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08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08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08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08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 nodeType="clickPar">
                      <p:stCondLst>
                        <p:cond delay="indefinite"/>
                      </p:stCondLst>
                      <p:childTnLst>
                        <p:par>
                          <p:cTn id="1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9" dur="500"/>
                                        <p:tgtEl>
                                          <p:spTgt spid="40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 nodeType="clickPar">
                      <p:stCondLst>
                        <p:cond delay="indefinite"/>
                      </p:stCondLst>
                      <p:childTnLst>
                        <p:par>
                          <p:cTn id="2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408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408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8" grpId="0" animBg="1"/>
      <p:bldP spid="408595" grpId="0" autoUpdateAnimBg="0"/>
      <p:bldP spid="408596" grpId="0" animBg="1"/>
      <p:bldP spid="408597" grpId="0" animBg="1"/>
      <p:bldP spid="408598" grpId="0" animBg="1"/>
      <p:bldP spid="408599" grpId="0" animBg="1"/>
      <p:bldP spid="408600" grpId="0" animBg="1"/>
      <p:bldP spid="408601" grpId="0" animBg="1"/>
      <p:bldP spid="408602" grpId="0" animBg="1"/>
      <p:bldP spid="408603" grpId="0" animBg="1"/>
      <p:bldP spid="408604" grpId="0" animBg="1"/>
      <p:bldP spid="408605" grpId="0" animBg="1"/>
      <p:bldP spid="408606" grpId="0" animBg="1"/>
      <p:bldP spid="408612" grpId="0" animBg="1"/>
      <p:bldP spid="40873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695325" y="3714750"/>
            <a:ext cx="2133600" cy="2133600"/>
            <a:chOff x="960" y="2016"/>
            <a:chExt cx="1344" cy="1344"/>
          </a:xfrm>
        </p:grpSpPr>
        <p:sp>
          <p:nvSpPr>
            <p:cNvPr id="57472" name="Oval 3"/>
            <p:cNvSpPr>
              <a:spLocks noChangeArrowheads="1"/>
            </p:cNvSpPr>
            <p:nvPr/>
          </p:nvSpPr>
          <p:spPr bwMode="auto">
            <a:xfrm>
              <a:off x="1008" y="2064"/>
              <a:ext cx="1296" cy="1296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73" name="Rectangle 4"/>
            <p:cNvSpPr>
              <a:spLocks noChangeArrowheads="1"/>
            </p:cNvSpPr>
            <p:nvPr/>
          </p:nvSpPr>
          <p:spPr bwMode="auto">
            <a:xfrm>
              <a:off x="960" y="2016"/>
              <a:ext cx="1344" cy="67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74" name="Line 5"/>
            <p:cNvSpPr>
              <a:spLocks noChangeShapeType="1"/>
            </p:cNvSpPr>
            <p:nvPr/>
          </p:nvSpPr>
          <p:spPr bwMode="auto">
            <a:xfrm>
              <a:off x="1008" y="2688"/>
              <a:ext cx="1296" cy="0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076325" y="4743450"/>
            <a:ext cx="1447800" cy="1143000"/>
            <a:chOff x="1200" y="2664"/>
            <a:chExt cx="912" cy="720"/>
          </a:xfrm>
        </p:grpSpPr>
        <p:sp>
          <p:nvSpPr>
            <p:cNvPr id="57469" name="Line 7"/>
            <p:cNvSpPr>
              <a:spLocks noChangeShapeType="1"/>
            </p:cNvSpPr>
            <p:nvPr/>
          </p:nvSpPr>
          <p:spPr bwMode="auto">
            <a:xfrm flipV="1">
              <a:off x="1632" y="2664"/>
              <a:ext cx="0" cy="72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70" name="Line 8"/>
            <p:cNvSpPr>
              <a:spLocks noChangeShapeType="1"/>
            </p:cNvSpPr>
            <p:nvPr/>
          </p:nvSpPr>
          <p:spPr bwMode="auto">
            <a:xfrm flipH="1">
              <a:off x="1200" y="2688"/>
              <a:ext cx="432" cy="48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71" name="Line 9"/>
            <p:cNvSpPr>
              <a:spLocks noChangeShapeType="1"/>
            </p:cNvSpPr>
            <p:nvPr/>
          </p:nvSpPr>
          <p:spPr bwMode="auto">
            <a:xfrm>
              <a:off x="1632" y="2688"/>
              <a:ext cx="480" cy="48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771525" y="4476750"/>
            <a:ext cx="2057400" cy="1066800"/>
            <a:chOff x="1008" y="2496"/>
            <a:chExt cx="1296" cy="672"/>
          </a:xfrm>
        </p:grpSpPr>
        <p:sp>
          <p:nvSpPr>
            <p:cNvPr id="57463" name="Line 11"/>
            <p:cNvSpPr>
              <a:spLocks noChangeShapeType="1"/>
            </p:cNvSpPr>
            <p:nvPr/>
          </p:nvSpPr>
          <p:spPr bwMode="auto">
            <a:xfrm flipV="1">
              <a:off x="1008" y="2496"/>
              <a:ext cx="0" cy="19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464" name="Group 12"/>
            <p:cNvGrpSpPr>
              <a:grpSpLocks/>
            </p:cNvGrpSpPr>
            <p:nvPr/>
          </p:nvGrpSpPr>
          <p:grpSpPr bwMode="auto">
            <a:xfrm>
              <a:off x="1200" y="2496"/>
              <a:ext cx="912" cy="672"/>
              <a:chOff x="1200" y="2496"/>
              <a:chExt cx="912" cy="672"/>
            </a:xfrm>
          </p:grpSpPr>
          <p:sp>
            <p:nvSpPr>
              <p:cNvPr id="57466" name="Line 13"/>
              <p:cNvSpPr>
                <a:spLocks noChangeShapeType="1"/>
              </p:cNvSpPr>
              <p:nvPr/>
            </p:nvSpPr>
            <p:spPr bwMode="auto">
              <a:xfrm flipV="1">
                <a:off x="1200" y="2496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7" name="Line 14"/>
              <p:cNvSpPr>
                <a:spLocks noChangeShapeType="1"/>
              </p:cNvSpPr>
              <p:nvPr/>
            </p:nvSpPr>
            <p:spPr bwMode="auto">
              <a:xfrm flipV="1">
                <a:off x="1632" y="249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68" name="Line 15"/>
              <p:cNvSpPr>
                <a:spLocks noChangeShapeType="1"/>
              </p:cNvSpPr>
              <p:nvPr/>
            </p:nvSpPr>
            <p:spPr bwMode="auto">
              <a:xfrm flipV="1">
                <a:off x="2112" y="2496"/>
                <a:ext cx="0" cy="672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7465" name="Line 16"/>
            <p:cNvSpPr>
              <a:spLocks noChangeShapeType="1"/>
            </p:cNvSpPr>
            <p:nvPr/>
          </p:nvSpPr>
          <p:spPr bwMode="auto">
            <a:xfrm flipV="1">
              <a:off x="2304" y="2496"/>
              <a:ext cx="0" cy="19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17"/>
          <p:cNvGrpSpPr>
            <a:grpSpLocks/>
          </p:cNvGrpSpPr>
          <p:nvPr/>
        </p:nvGrpSpPr>
        <p:grpSpPr bwMode="auto">
          <a:xfrm>
            <a:off x="1076325" y="2266950"/>
            <a:ext cx="1447800" cy="2286000"/>
            <a:chOff x="1200" y="1104"/>
            <a:chExt cx="912" cy="1440"/>
          </a:xfrm>
        </p:grpSpPr>
        <p:sp>
          <p:nvSpPr>
            <p:cNvPr id="57460" name="Line 18"/>
            <p:cNvSpPr>
              <a:spLocks noChangeShapeType="1"/>
            </p:cNvSpPr>
            <p:nvPr/>
          </p:nvSpPr>
          <p:spPr bwMode="auto">
            <a:xfrm>
              <a:off x="1632" y="1104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61" name="Line 19"/>
            <p:cNvSpPr>
              <a:spLocks noChangeShapeType="1"/>
            </p:cNvSpPr>
            <p:nvPr/>
          </p:nvSpPr>
          <p:spPr bwMode="auto">
            <a:xfrm>
              <a:off x="1632" y="1152"/>
              <a:ext cx="480" cy="134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62" name="Line 20"/>
            <p:cNvSpPr>
              <a:spLocks noChangeShapeType="1"/>
            </p:cNvSpPr>
            <p:nvPr/>
          </p:nvSpPr>
          <p:spPr bwMode="auto">
            <a:xfrm flipH="1">
              <a:off x="1200" y="1152"/>
              <a:ext cx="432" cy="134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771525" y="2266950"/>
            <a:ext cx="2057400" cy="2209800"/>
            <a:chOff x="1008" y="1104"/>
            <a:chExt cx="1296" cy="1392"/>
          </a:xfrm>
        </p:grpSpPr>
        <p:sp>
          <p:nvSpPr>
            <p:cNvPr id="57456" name="Line 22"/>
            <p:cNvSpPr>
              <a:spLocks noChangeShapeType="1"/>
            </p:cNvSpPr>
            <p:nvPr/>
          </p:nvSpPr>
          <p:spPr bwMode="auto">
            <a:xfrm flipH="1">
              <a:off x="1008" y="1104"/>
              <a:ext cx="624" cy="13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457" name="Group 23"/>
            <p:cNvGrpSpPr>
              <a:grpSpLocks/>
            </p:cNvGrpSpPr>
            <p:nvPr/>
          </p:nvGrpSpPr>
          <p:grpSpPr bwMode="auto">
            <a:xfrm>
              <a:off x="1008" y="1104"/>
              <a:ext cx="1296" cy="1392"/>
              <a:chOff x="1008" y="1104"/>
              <a:chExt cx="1296" cy="1392"/>
            </a:xfrm>
          </p:grpSpPr>
          <p:sp>
            <p:nvSpPr>
              <p:cNvPr id="57458" name="Line 24"/>
              <p:cNvSpPr>
                <a:spLocks noChangeShapeType="1"/>
              </p:cNvSpPr>
              <p:nvPr/>
            </p:nvSpPr>
            <p:spPr bwMode="auto">
              <a:xfrm>
                <a:off x="1632" y="1104"/>
                <a:ext cx="672" cy="139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59" name="Line 25"/>
              <p:cNvSpPr>
                <a:spLocks noChangeShapeType="1"/>
              </p:cNvSpPr>
              <p:nvPr/>
            </p:nvSpPr>
            <p:spPr bwMode="auto">
              <a:xfrm>
                <a:off x="1008" y="2496"/>
                <a:ext cx="129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9" name="Group 26"/>
          <p:cNvGrpSpPr>
            <a:grpSpLocks/>
          </p:cNvGrpSpPr>
          <p:nvPr/>
        </p:nvGrpSpPr>
        <p:grpSpPr bwMode="auto">
          <a:xfrm>
            <a:off x="542925" y="1962150"/>
            <a:ext cx="2532063" cy="2755900"/>
            <a:chOff x="864" y="912"/>
            <a:chExt cx="1595" cy="1736"/>
          </a:xfrm>
        </p:grpSpPr>
        <p:sp>
          <p:nvSpPr>
            <p:cNvPr id="412699" name="Text Box 27"/>
            <p:cNvSpPr txBox="1">
              <a:spLocks noChangeArrowheads="1"/>
            </p:cNvSpPr>
            <p:nvPr/>
          </p:nvSpPr>
          <p:spPr bwMode="auto">
            <a:xfrm>
              <a:off x="864" y="2440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412700" name="Text Box 28"/>
            <p:cNvSpPr txBox="1">
              <a:spLocks noChangeArrowheads="1"/>
            </p:cNvSpPr>
            <p:nvPr/>
          </p:nvSpPr>
          <p:spPr bwMode="auto">
            <a:xfrm>
              <a:off x="1152" y="2456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b’</a:t>
              </a:r>
            </a:p>
          </p:txBody>
        </p:sp>
        <p:sp>
          <p:nvSpPr>
            <p:cNvPr id="412701" name="Text Box 29"/>
            <p:cNvSpPr txBox="1">
              <a:spLocks noChangeArrowheads="1"/>
            </p:cNvSpPr>
            <p:nvPr/>
          </p:nvSpPr>
          <p:spPr bwMode="auto">
            <a:xfrm>
              <a:off x="1536" y="2448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c’</a:t>
              </a:r>
            </a:p>
          </p:txBody>
        </p:sp>
        <p:sp>
          <p:nvSpPr>
            <p:cNvPr id="412702" name="Text Box 30"/>
            <p:cNvSpPr txBox="1">
              <a:spLocks noChangeArrowheads="1"/>
            </p:cNvSpPr>
            <p:nvPr/>
          </p:nvSpPr>
          <p:spPr bwMode="auto">
            <a:xfrm>
              <a:off x="1968" y="2448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d’</a:t>
              </a:r>
            </a:p>
          </p:txBody>
        </p:sp>
        <p:sp>
          <p:nvSpPr>
            <p:cNvPr id="412703" name="Text Box 31"/>
            <p:cNvSpPr txBox="1">
              <a:spLocks noChangeArrowheads="1"/>
            </p:cNvSpPr>
            <p:nvPr/>
          </p:nvSpPr>
          <p:spPr bwMode="auto">
            <a:xfrm>
              <a:off x="1584" y="912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o’</a:t>
              </a:r>
            </a:p>
          </p:txBody>
        </p:sp>
        <p:sp>
          <p:nvSpPr>
            <p:cNvPr id="412704" name="Text Box 32"/>
            <p:cNvSpPr txBox="1">
              <a:spLocks noChangeArrowheads="1"/>
            </p:cNvSpPr>
            <p:nvPr/>
          </p:nvSpPr>
          <p:spPr bwMode="auto">
            <a:xfrm>
              <a:off x="2256" y="2448"/>
              <a:ext cx="20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e’</a:t>
              </a:r>
            </a:p>
          </p:txBody>
        </p:sp>
      </p:grp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542925" y="4654550"/>
            <a:ext cx="2511425" cy="1422400"/>
            <a:chOff x="864" y="2608"/>
            <a:chExt cx="1582" cy="896"/>
          </a:xfrm>
        </p:grpSpPr>
        <p:sp>
          <p:nvSpPr>
            <p:cNvPr id="412706" name="Text Box 34"/>
            <p:cNvSpPr txBox="1">
              <a:spLocks noChangeArrowheads="1"/>
            </p:cNvSpPr>
            <p:nvPr/>
          </p:nvSpPr>
          <p:spPr bwMode="auto">
            <a:xfrm>
              <a:off x="864" y="2640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412707" name="Text Box 35"/>
            <p:cNvSpPr txBox="1">
              <a:spLocks noChangeArrowheads="1"/>
            </p:cNvSpPr>
            <p:nvPr/>
          </p:nvSpPr>
          <p:spPr bwMode="auto">
            <a:xfrm>
              <a:off x="1056" y="312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412708" name="Text Box 36"/>
            <p:cNvSpPr txBox="1">
              <a:spLocks noChangeArrowheads="1"/>
            </p:cNvSpPr>
            <p:nvPr/>
          </p:nvSpPr>
          <p:spPr bwMode="auto">
            <a:xfrm>
              <a:off x="1536" y="3312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412709" name="Text Box 37"/>
            <p:cNvSpPr txBox="1">
              <a:spLocks noChangeArrowheads="1"/>
            </p:cNvSpPr>
            <p:nvPr/>
          </p:nvSpPr>
          <p:spPr bwMode="auto">
            <a:xfrm>
              <a:off x="2064" y="3128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412710" name="Text Box 38"/>
            <p:cNvSpPr txBox="1">
              <a:spLocks noChangeArrowheads="1"/>
            </p:cNvSpPr>
            <p:nvPr/>
          </p:nvSpPr>
          <p:spPr bwMode="auto">
            <a:xfrm>
              <a:off x="1536" y="2640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o</a:t>
              </a:r>
            </a:p>
          </p:txBody>
        </p:sp>
        <p:sp>
          <p:nvSpPr>
            <p:cNvPr id="412711" name="Text Box 39"/>
            <p:cNvSpPr txBox="1">
              <a:spLocks noChangeArrowheads="1"/>
            </p:cNvSpPr>
            <p:nvPr/>
          </p:nvSpPr>
          <p:spPr bwMode="auto">
            <a:xfrm>
              <a:off x="2280" y="2608"/>
              <a:ext cx="16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e</a:t>
              </a:r>
            </a:p>
          </p:txBody>
        </p:sp>
      </p:grpSp>
      <p:grpSp>
        <p:nvGrpSpPr>
          <p:cNvPr id="11" name="Group 40"/>
          <p:cNvGrpSpPr>
            <a:grpSpLocks/>
          </p:cNvGrpSpPr>
          <p:nvPr/>
        </p:nvGrpSpPr>
        <p:grpSpPr bwMode="auto">
          <a:xfrm>
            <a:off x="0" y="4248150"/>
            <a:ext cx="3305175" cy="304800"/>
            <a:chOff x="522" y="2352"/>
            <a:chExt cx="2226" cy="205"/>
          </a:xfrm>
        </p:grpSpPr>
        <p:sp>
          <p:nvSpPr>
            <p:cNvPr id="57441" name="Line 41"/>
            <p:cNvSpPr>
              <a:spLocks noChangeShapeType="1"/>
            </p:cNvSpPr>
            <p:nvPr/>
          </p:nvSpPr>
          <p:spPr bwMode="auto">
            <a:xfrm>
              <a:off x="624" y="2496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14" name="Text Box 42"/>
            <p:cNvSpPr txBox="1">
              <a:spLocks noChangeArrowheads="1"/>
            </p:cNvSpPr>
            <p:nvPr/>
          </p:nvSpPr>
          <p:spPr bwMode="auto">
            <a:xfrm>
              <a:off x="522" y="2352"/>
              <a:ext cx="21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412715" name="Text Box 43"/>
            <p:cNvSpPr txBox="1">
              <a:spLocks noChangeArrowheads="1"/>
            </p:cNvSpPr>
            <p:nvPr/>
          </p:nvSpPr>
          <p:spPr bwMode="auto">
            <a:xfrm>
              <a:off x="2538" y="2352"/>
              <a:ext cx="210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Y</a:t>
              </a:r>
            </a:p>
          </p:txBody>
        </p:sp>
      </p:grpSp>
      <p:grpSp>
        <p:nvGrpSpPr>
          <p:cNvPr id="17" name="Group 70"/>
          <p:cNvGrpSpPr>
            <a:grpSpLocks/>
          </p:cNvGrpSpPr>
          <p:nvPr/>
        </p:nvGrpSpPr>
        <p:grpSpPr bwMode="auto">
          <a:xfrm>
            <a:off x="60325" y="100013"/>
            <a:ext cx="8464550" cy="762000"/>
            <a:chOff x="236" y="99"/>
            <a:chExt cx="5332" cy="480"/>
          </a:xfrm>
        </p:grpSpPr>
        <p:sp>
          <p:nvSpPr>
            <p:cNvPr id="412743" name="AutoShape 71"/>
            <p:cNvSpPr>
              <a:spLocks noChangeArrowheads="1"/>
            </p:cNvSpPr>
            <p:nvPr/>
          </p:nvSpPr>
          <p:spPr bwMode="auto">
            <a:xfrm>
              <a:off x="240" y="99"/>
              <a:ext cx="5328" cy="480"/>
            </a:xfrm>
            <a:prstGeom prst="wedgeRoundRectCallout">
              <a:avLst>
                <a:gd name="adj1" fmla="val 1144"/>
                <a:gd name="adj2" fmla="val 100000"/>
                <a:gd name="adj3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>
                <a:defRPr/>
              </a:pPr>
              <a:endParaRPr lang="en-US" sz="1400" b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412744" name="Text Box 72"/>
            <p:cNvSpPr txBox="1">
              <a:spLocks noChangeArrowheads="1"/>
            </p:cNvSpPr>
            <p:nvPr/>
          </p:nvSpPr>
          <p:spPr bwMode="auto">
            <a:xfrm>
              <a:off x="236" y="100"/>
              <a:ext cx="5297" cy="4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Problem 8: </a:t>
              </a: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A half cone of 50 mm base diameter, 70 mm axis, is standing on it’s half base on HP with it’s flat face 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parallel and nearer to VP.An inextensible string is wound round it’s surface  from one point of base circle and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brought back to the same point.If the string is of </a:t>
              </a:r>
              <a:r>
                <a:rPr lang="en-US" sz="1400" i="1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shortest length</a:t>
              </a: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, find it and show it on the projections of the cone.</a:t>
              </a:r>
            </a:p>
          </p:txBody>
        </p:sp>
      </p:grpSp>
      <p:sp>
        <p:nvSpPr>
          <p:cNvPr id="412745" name="Oval 73"/>
          <p:cNvSpPr>
            <a:spLocks noChangeArrowheads="1"/>
          </p:cNvSpPr>
          <p:nvPr/>
        </p:nvSpPr>
        <p:spPr bwMode="auto">
          <a:xfrm>
            <a:off x="733425" y="44323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746" name="Oval 74"/>
          <p:cNvSpPr>
            <a:spLocks noChangeArrowheads="1"/>
          </p:cNvSpPr>
          <p:nvPr/>
        </p:nvSpPr>
        <p:spPr bwMode="auto">
          <a:xfrm>
            <a:off x="2384425" y="3613150"/>
            <a:ext cx="76200" cy="7620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2747" name="Oval 75"/>
          <p:cNvSpPr>
            <a:spLocks noChangeArrowheads="1"/>
          </p:cNvSpPr>
          <p:nvPr/>
        </p:nvSpPr>
        <p:spPr bwMode="auto">
          <a:xfrm>
            <a:off x="771525" y="478155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" name="Group 76"/>
          <p:cNvGrpSpPr>
            <a:grpSpLocks/>
          </p:cNvGrpSpPr>
          <p:nvPr/>
        </p:nvGrpSpPr>
        <p:grpSpPr bwMode="auto">
          <a:xfrm>
            <a:off x="708025" y="3600450"/>
            <a:ext cx="1549400" cy="76200"/>
            <a:chOff x="968" y="1944"/>
            <a:chExt cx="976" cy="48"/>
          </a:xfrm>
        </p:grpSpPr>
        <p:sp>
          <p:nvSpPr>
            <p:cNvPr id="57417" name="Oval 77"/>
            <p:cNvSpPr>
              <a:spLocks noChangeArrowheads="1"/>
            </p:cNvSpPr>
            <p:nvPr/>
          </p:nvSpPr>
          <p:spPr bwMode="auto">
            <a:xfrm>
              <a:off x="1896" y="1944"/>
              <a:ext cx="48" cy="48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418" name="Group 78"/>
            <p:cNvGrpSpPr>
              <a:grpSpLocks/>
            </p:cNvGrpSpPr>
            <p:nvPr/>
          </p:nvGrpSpPr>
          <p:grpSpPr bwMode="auto">
            <a:xfrm>
              <a:off x="968" y="1968"/>
              <a:ext cx="952" cy="0"/>
              <a:chOff x="968" y="1968"/>
              <a:chExt cx="952" cy="0"/>
            </a:xfrm>
          </p:grpSpPr>
          <p:sp>
            <p:nvSpPr>
              <p:cNvPr id="57419" name="Line 79"/>
              <p:cNvSpPr>
                <a:spLocks noChangeShapeType="1"/>
              </p:cNvSpPr>
              <p:nvPr/>
            </p:nvSpPr>
            <p:spPr bwMode="auto">
              <a:xfrm>
                <a:off x="968" y="1968"/>
                <a:ext cx="288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20" name="Line 80"/>
              <p:cNvSpPr>
                <a:spLocks noChangeShapeType="1"/>
              </p:cNvSpPr>
              <p:nvPr/>
            </p:nvSpPr>
            <p:spPr bwMode="auto">
              <a:xfrm>
                <a:off x="1056" y="1968"/>
                <a:ext cx="864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0" name="Group 81"/>
          <p:cNvGrpSpPr>
            <a:grpSpLocks/>
          </p:cNvGrpSpPr>
          <p:nvPr/>
        </p:nvGrpSpPr>
        <p:grpSpPr bwMode="auto">
          <a:xfrm>
            <a:off x="517525" y="3670300"/>
            <a:ext cx="1282700" cy="76200"/>
            <a:chOff x="848" y="1988"/>
            <a:chExt cx="808" cy="48"/>
          </a:xfrm>
        </p:grpSpPr>
        <p:sp>
          <p:nvSpPr>
            <p:cNvPr id="57413" name="Oval 82"/>
            <p:cNvSpPr>
              <a:spLocks noChangeArrowheads="1"/>
            </p:cNvSpPr>
            <p:nvPr/>
          </p:nvSpPr>
          <p:spPr bwMode="auto">
            <a:xfrm>
              <a:off x="1608" y="1988"/>
              <a:ext cx="48" cy="48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414" name="Group 83"/>
            <p:cNvGrpSpPr>
              <a:grpSpLocks/>
            </p:cNvGrpSpPr>
            <p:nvPr/>
          </p:nvGrpSpPr>
          <p:grpSpPr bwMode="auto">
            <a:xfrm>
              <a:off x="848" y="2004"/>
              <a:ext cx="784" cy="0"/>
              <a:chOff x="848" y="2016"/>
              <a:chExt cx="784" cy="0"/>
            </a:xfrm>
          </p:grpSpPr>
          <p:sp>
            <p:nvSpPr>
              <p:cNvPr id="57415" name="Line 84"/>
              <p:cNvSpPr>
                <a:spLocks noChangeShapeType="1"/>
              </p:cNvSpPr>
              <p:nvPr/>
            </p:nvSpPr>
            <p:spPr bwMode="auto">
              <a:xfrm>
                <a:off x="848" y="2016"/>
                <a:ext cx="384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6" name="Line 85"/>
              <p:cNvSpPr>
                <a:spLocks noChangeShapeType="1"/>
              </p:cNvSpPr>
              <p:nvPr/>
            </p:nvSpPr>
            <p:spPr bwMode="auto">
              <a:xfrm flipH="1">
                <a:off x="1152" y="2016"/>
                <a:ext cx="480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" name="Group 86"/>
          <p:cNvGrpSpPr>
            <a:grpSpLocks/>
          </p:cNvGrpSpPr>
          <p:nvPr/>
        </p:nvGrpSpPr>
        <p:grpSpPr bwMode="auto">
          <a:xfrm>
            <a:off x="504825" y="3841750"/>
            <a:ext cx="800100" cy="76200"/>
            <a:chOff x="840" y="2096"/>
            <a:chExt cx="504" cy="48"/>
          </a:xfrm>
        </p:grpSpPr>
        <p:sp>
          <p:nvSpPr>
            <p:cNvPr id="57409" name="Oval 87"/>
            <p:cNvSpPr>
              <a:spLocks noChangeArrowheads="1"/>
            </p:cNvSpPr>
            <p:nvPr/>
          </p:nvSpPr>
          <p:spPr bwMode="auto">
            <a:xfrm>
              <a:off x="1296" y="2096"/>
              <a:ext cx="48" cy="48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57410" name="Group 88"/>
            <p:cNvGrpSpPr>
              <a:grpSpLocks/>
            </p:cNvGrpSpPr>
            <p:nvPr/>
          </p:nvGrpSpPr>
          <p:grpSpPr bwMode="auto">
            <a:xfrm>
              <a:off x="840" y="2120"/>
              <a:ext cx="472" cy="0"/>
              <a:chOff x="840" y="2152"/>
              <a:chExt cx="472" cy="0"/>
            </a:xfrm>
          </p:grpSpPr>
          <p:sp>
            <p:nvSpPr>
              <p:cNvPr id="57411" name="Line 89"/>
              <p:cNvSpPr>
                <a:spLocks noChangeShapeType="1"/>
              </p:cNvSpPr>
              <p:nvPr/>
            </p:nvSpPr>
            <p:spPr bwMode="auto">
              <a:xfrm>
                <a:off x="840" y="2152"/>
                <a:ext cx="336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412" name="Line 90"/>
              <p:cNvSpPr>
                <a:spLocks noChangeShapeType="1"/>
              </p:cNvSpPr>
              <p:nvPr/>
            </p:nvSpPr>
            <p:spPr bwMode="auto">
              <a:xfrm flipH="1">
                <a:off x="912" y="2152"/>
                <a:ext cx="400" cy="0"/>
              </a:xfrm>
              <a:prstGeom prst="line">
                <a:avLst/>
              </a:prstGeom>
              <a:noFill/>
              <a:ln w="63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12763" name="Arc 91"/>
          <p:cNvSpPr>
            <a:spLocks/>
          </p:cNvSpPr>
          <p:nvPr/>
        </p:nvSpPr>
        <p:spPr bwMode="auto">
          <a:xfrm rot="21251038" flipH="1">
            <a:off x="800100" y="3679825"/>
            <a:ext cx="1697038" cy="863600"/>
          </a:xfrm>
          <a:custGeom>
            <a:avLst/>
            <a:gdLst>
              <a:gd name="T0" fmla="*/ 0 w 30473"/>
              <a:gd name="T1" fmla="*/ 2147483647 h 21600"/>
              <a:gd name="T2" fmla="*/ 2147483647 w 30473"/>
              <a:gd name="T3" fmla="*/ 2147483647 h 21600"/>
              <a:gd name="T4" fmla="*/ 2147483647 w 30473"/>
              <a:gd name="T5" fmla="*/ 2147483647 h 21600"/>
              <a:gd name="T6" fmla="*/ 0 60000 65536"/>
              <a:gd name="T7" fmla="*/ 0 60000 65536"/>
              <a:gd name="T8" fmla="*/ 0 60000 65536"/>
              <a:gd name="T9" fmla="*/ 0 w 30473"/>
              <a:gd name="T10" fmla="*/ 0 h 21600"/>
              <a:gd name="T11" fmla="*/ 30473 w 3047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473" h="21600" fill="none" extrusionOk="0">
                <a:moveTo>
                  <a:pt x="0" y="2099"/>
                </a:moveTo>
                <a:cubicBezTo>
                  <a:pt x="2901" y="717"/>
                  <a:pt x="6075" y="-1"/>
                  <a:pt x="9289" y="0"/>
                </a:cubicBezTo>
                <a:cubicBezTo>
                  <a:pt x="19591" y="0"/>
                  <a:pt x="28459" y="7275"/>
                  <a:pt x="30472" y="17379"/>
                </a:cubicBezTo>
              </a:path>
              <a:path w="30473" h="21600" stroke="0" extrusionOk="0">
                <a:moveTo>
                  <a:pt x="0" y="2099"/>
                </a:moveTo>
                <a:cubicBezTo>
                  <a:pt x="2901" y="717"/>
                  <a:pt x="6075" y="-1"/>
                  <a:pt x="9289" y="0"/>
                </a:cubicBezTo>
                <a:cubicBezTo>
                  <a:pt x="19591" y="0"/>
                  <a:pt x="28459" y="7275"/>
                  <a:pt x="30472" y="17379"/>
                </a:cubicBezTo>
                <a:lnTo>
                  <a:pt x="9289" y="21600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64" name="Line 92"/>
          <p:cNvSpPr>
            <a:spLocks noChangeShapeType="1"/>
          </p:cNvSpPr>
          <p:nvPr/>
        </p:nvSpPr>
        <p:spPr bwMode="auto">
          <a:xfrm flipH="1">
            <a:off x="771525" y="3638550"/>
            <a:ext cx="1676400" cy="838200"/>
          </a:xfrm>
          <a:prstGeom prst="line">
            <a:avLst/>
          </a:prstGeom>
          <a:noFill/>
          <a:ln w="25400">
            <a:solidFill>
              <a:srgbClr val="CC0000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4" name="Group 93"/>
          <p:cNvGrpSpPr>
            <a:grpSpLocks/>
          </p:cNvGrpSpPr>
          <p:nvPr/>
        </p:nvGrpSpPr>
        <p:grpSpPr bwMode="auto">
          <a:xfrm>
            <a:off x="1228725" y="3867150"/>
            <a:ext cx="76200" cy="1676400"/>
            <a:chOff x="1296" y="2112"/>
            <a:chExt cx="48" cy="1056"/>
          </a:xfrm>
        </p:grpSpPr>
        <p:sp>
          <p:nvSpPr>
            <p:cNvPr id="57407" name="Oval 94"/>
            <p:cNvSpPr>
              <a:spLocks noChangeArrowheads="1"/>
            </p:cNvSpPr>
            <p:nvPr/>
          </p:nvSpPr>
          <p:spPr bwMode="auto">
            <a:xfrm>
              <a:off x="1296" y="300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8" name="Line 95"/>
            <p:cNvSpPr>
              <a:spLocks noChangeShapeType="1"/>
            </p:cNvSpPr>
            <p:nvPr/>
          </p:nvSpPr>
          <p:spPr bwMode="auto">
            <a:xfrm>
              <a:off x="1328" y="2112"/>
              <a:ext cx="0" cy="1056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96"/>
          <p:cNvGrpSpPr>
            <a:grpSpLocks/>
          </p:cNvGrpSpPr>
          <p:nvPr/>
        </p:nvGrpSpPr>
        <p:grpSpPr bwMode="auto">
          <a:xfrm>
            <a:off x="2168525" y="3638550"/>
            <a:ext cx="76200" cy="1676400"/>
            <a:chOff x="1888" y="1968"/>
            <a:chExt cx="48" cy="1056"/>
          </a:xfrm>
        </p:grpSpPr>
        <p:sp>
          <p:nvSpPr>
            <p:cNvPr id="57405" name="Oval 97"/>
            <p:cNvSpPr>
              <a:spLocks noChangeArrowheads="1"/>
            </p:cNvSpPr>
            <p:nvPr/>
          </p:nvSpPr>
          <p:spPr bwMode="auto">
            <a:xfrm>
              <a:off x="1888" y="2936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6" name="Line 98"/>
            <p:cNvSpPr>
              <a:spLocks noChangeShapeType="1"/>
            </p:cNvSpPr>
            <p:nvPr/>
          </p:nvSpPr>
          <p:spPr bwMode="auto">
            <a:xfrm>
              <a:off x="1920" y="1968"/>
              <a:ext cx="0" cy="1056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" name="Group 99"/>
          <p:cNvGrpSpPr>
            <a:grpSpLocks/>
          </p:cNvGrpSpPr>
          <p:nvPr/>
        </p:nvGrpSpPr>
        <p:grpSpPr bwMode="auto">
          <a:xfrm>
            <a:off x="2384425" y="3613150"/>
            <a:ext cx="76200" cy="1219200"/>
            <a:chOff x="2024" y="1952"/>
            <a:chExt cx="48" cy="768"/>
          </a:xfrm>
        </p:grpSpPr>
        <p:sp>
          <p:nvSpPr>
            <p:cNvPr id="57403" name="Oval 100"/>
            <p:cNvSpPr>
              <a:spLocks noChangeArrowheads="1"/>
            </p:cNvSpPr>
            <p:nvPr/>
          </p:nvSpPr>
          <p:spPr bwMode="auto">
            <a:xfrm>
              <a:off x="2024" y="266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4" name="Line 101"/>
            <p:cNvSpPr>
              <a:spLocks noChangeShapeType="1"/>
            </p:cNvSpPr>
            <p:nvPr/>
          </p:nvSpPr>
          <p:spPr bwMode="auto">
            <a:xfrm>
              <a:off x="2048" y="1952"/>
              <a:ext cx="0" cy="76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" name="Group 102"/>
          <p:cNvGrpSpPr>
            <a:grpSpLocks/>
          </p:cNvGrpSpPr>
          <p:nvPr/>
        </p:nvGrpSpPr>
        <p:grpSpPr bwMode="auto">
          <a:xfrm>
            <a:off x="1106488" y="3714750"/>
            <a:ext cx="693737" cy="1739900"/>
            <a:chOff x="1219" y="2016"/>
            <a:chExt cx="437" cy="1096"/>
          </a:xfrm>
        </p:grpSpPr>
        <p:sp>
          <p:nvSpPr>
            <p:cNvPr id="57400" name="Oval 103"/>
            <p:cNvSpPr>
              <a:spLocks noChangeArrowheads="1"/>
            </p:cNvSpPr>
            <p:nvPr/>
          </p:nvSpPr>
          <p:spPr bwMode="auto">
            <a:xfrm>
              <a:off x="1608" y="3064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1" name="Arc 104"/>
            <p:cNvSpPr>
              <a:spLocks/>
            </p:cNvSpPr>
            <p:nvPr/>
          </p:nvSpPr>
          <p:spPr bwMode="auto">
            <a:xfrm rot="5570627" flipH="1" flipV="1">
              <a:off x="1222" y="2654"/>
              <a:ext cx="419" cy="425"/>
            </a:xfrm>
            <a:custGeom>
              <a:avLst/>
              <a:gdLst>
                <a:gd name="T0" fmla="*/ 0 w 24999"/>
                <a:gd name="T1" fmla="*/ 0 h 24983"/>
                <a:gd name="T2" fmla="*/ 0 w 24999"/>
                <a:gd name="T3" fmla="*/ 0 h 24983"/>
                <a:gd name="T4" fmla="*/ 0 w 24999"/>
                <a:gd name="T5" fmla="*/ 0 h 24983"/>
                <a:gd name="T6" fmla="*/ 0 60000 65536"/>
                <a:gd name="T7" fmla="*/ 0 60000 65536"/>
                <a:gd name="T8" fmla="*/ 0 60000 65536"/>
                <a:gd name="T9" fmla="*/ 0 w 24999"/>
                <a:gd name="T10" fmla="*/ 0 h 24983"/>
                <a:gd name="T11" fmla="*/ 24999 w 24999"/>
                <a:gd name="T12" fmla="*/ 24983 h 249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999" h="24983" fill="none" extrusionOk="0">
                  <a:moveTo>
                    <a:pt x="266" y="24983"/>
                  </a:moveTo>
                  <a:cubicBezTo>
                    <a:pt x="89" y="23864"/>
                    <a:pt x="0" y="2273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8" y="-1"/>
                    <a:pt x="23874" y="89"/>
                    <a:pt x="24998" y="269"/>
                  </a:cubicBezTo>
                </a:path>
                <a:path w="24999" h="24983" stroke="0" extrusionOk="0">
                  <a:moveTo>
                    <a:pt x="266" y="24983"/>
                  </a:moveTo>
                  <a:cubicBezTo>
                    <a:pt x="89" y="23864"/>
                    <a:pt x="0" y="22732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8" y="-1"/>
                    <a:pt x="23874" y="89"/>
                    <a:pt x="24998" y="269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402" name="Line 105"/>
            <p:cNvSpPr>
              <a:spLocks noChangeShapeType="1"/>
            </p:cNvSpPr>
            <p:nvPr/>
          </p:nvSpPr>
          <p:spPr bwMode="auto">
            <a:xfrm>
              <a:off x="1232" y="2016"/>
              <a:ext cx="0" cy="672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2778" name="Arc 106"/>
          <p:cNvSpPr>
            <a:spLocks/>
          </p:cNvSpPr>
          <p:nvPr/>
        </p:nvSpPr>
        <p:spPr bwMode="auto">
          <a:xfrm rot="-1308904" flipH="1" flipV="1">
            <a:off x="923925" y="4324350"/>
            <a:ext cx="1490663" cy="1144588"/>
          </a:xfrm>
          <a:custGeom>
            <a:avLst/>
            <a:gdLst>
              <a:gd name="T0" fmla="*/ 0 w 38203"/>
              <a:gd name="T1" fmla="*/ 2147483647 h 21600"/>
              <a:gd name="T2" fmla="*/ 2147483647 w 38203"/>
              <a:gd name="T3" fmla="*/ 2147483647 h 21600"/>
              <a:gd name="T4" fmla="*/ 2147483647 w 38203"/>
              <a:gd name="T5" fmla="*/ 2147483647 h 21600"/>
              <a:gd name="T6" fmla="*/ 0 60000 65536"/>
              <a:gd name="T7" fmla="*/ 0 60000 65536"/>
              <a:gd name="T8" fmla="*/ 0 60000 65536"/>
              <a:gd name="T9" fmla="*/ 0 w 38203"/>
              <a:gd name="T10" fmla="*/ 0 h 21600"/>
              <a:gd name="T11" fmla="*/ 38203 w 38203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8203" h="21600" fill="none" extrusionOk="0">
                <a:moveTo>
                  <a:pt x="0" y="7887"/>
                </a:moveTo>
                <a:cubicBezTo>
                  <a:pt x="4103" y="2893"/>
                  <a:pt x="10226" y="-1"/>
                  <a:pt x="16689" y="0"/>
                </a:cubicBezTo>
                <a:cubicBezTo>
                  <a:pt x="27873" y="0"/>
                  <a:pt x="37208" y="8537"/>
                  <a:pt x="38203" y="19677"/>
                </a:cubicBezTo>
              </a:path>
              <a:path w="38203" h="21600" stroke="0" extrusionOk="0">
                <a:moveTo>
                  <a:pt x="0" y="7887"/>
                </a:moveTo>
                <a:cubicBezTo>
                  <a:pt x="4103" y="2893"/>
                  <a:pt x="10226" y="-1"/>
                  <a:pt x="16689" y="0"/>
                </a:cubicBezTo>
                <a:cubicBezTo>
                  <a:pt x="27873" y="0"/>
                  <a:pt x="37208" y="8537"/>
                  <a:pt x="38203" y="19677"/>
                </a:cubicBezTo>
                <a:lnTo>
                  <a:pt x="16689" y="21600"/>
                </a:lnTo>
                <a:close/>
              </a:path>
            </a:pathLst>
          </a:cu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779" name="Line 107"/>
          <p:cNvSpPr>
            <a:spLocks noChangeShapeType="1"/>
          </p:cNvSpPr>
          <p:nvPr/>
        </p:nvSpPr>
        <p:spPr bwMode="auto">
          <a:xfrm flipH="1">
            <a:off x="847725" y="4781550"/>
            <a:ext cx="1600200" cy="0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" name="Group 108"/>
          <p:cNvGrpSpPr>
            <a:grpSpLocks/>
          </p:cNvGrpSpPr>
          <p:nvPr/>
        </p:nvGrpSpPr>
        <p:grpSpPr bwMode="auto">
          <a:xfrm>
            <a:off x="1152525" y="4743450"/>
            <a:ext cx="1466850" cy="939800"/>
            <a:chOff x="1248" y="2664"/>
            <a:chExt cx="924" cy="592"/>
          </a:xfrm>
        </p:grpSpPr>
        <p:sp>
          <p:nvSpPr>
            <p:cNvPr id="412781" name="Text Box 109"/>
            <p:cNvSpPr txBox="1">
              <a:spLocks noChangeArrowheads="1"/>
            </p:cNvSpPr>
            <p:nvPr/>
          </p:nvSpPr>
          <p:spPr bwMode="auto">
            <a:xfrm>
              <a:off x="1248" y="302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412782" name="Text Box 110"/>
            <p:cNvSpPr txBox="1">
              <a:spLocks noChangeArrowheads="1"/>
            </p:cNvSpPr>
            <p:nvPr/>
          </p:nvSpPr>
          <p:spPr bwMode="auto">
            <a:xfrm>
              <a:off x="1584" y="306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12783" name="Text Box 111"/>
            <p:cNvSpPr txBox="1">
              <a:spLocks noChangeArrowheads="1"/>
            </p:cNvSpPr>
            <p:nvPr/>
          </p:nvSpPr>
          <p:spPr bwMode="auto">
            <a:xfrm>
              <a:off x="1872" y="2928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12784" name="Text Box 112"/>
            <p:cNvSpPr txBox="1">
              <a:spLocks noChangeArrowheads="1"/>
            </p:cNvSpPr>
            <p:nvPr/>
          </p:nvSpPr>
          <p:spPr bwMode="auto">
            <a:xfrm>
              <a:off x="2000" y="2664"/>
              <a:ext cx="17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29" name="Group 113"/>
          <p:cNvGrpSpPr>
            <a:grpSpLocks/>
          </p:cNvGrpSpPr>
          <p:nvPr/>
        </p:nvGrpSpPr>
        <p:grpSpPr bwMode="auto">
          <a:xfrm>
            <a:off x="1076325" y="3359150"/>
            <a:ext cx="1627188" cy="558800"/>
            <a:chOff x="1200" y="1792"/>
            <a:chExt cx="1025" cy="352"/>
          </a:xfrm>
        </p:grpSpPr>
        <p:sp>
          <p:nvSpPr>
            <p:cNvPr id="412786" name="Text Box 114"/>
            <p:cNvSpPr txBox="1">
              <a:spLocks noChangeArrowheads="1"/>
            </p:cNvSpPr>
            <p:nvPr/>
          </p:nvSpPr>
          <p:spPr bwMode="auto">
            <a:xfrm>
              <a:off x="1200" y="1952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1’</a:t>
              </a:r>
            </a:p>
          </p:txBody>
        </p:sp>
        <p:sp>
          <p:nvSpPr>
            <p:cNvPr id="412787" name="Text Box 115"/>
            <p:cNvSpPr txBox="1">
              <a:spLocks noChangeArrowheads="1"/>
            </p:cNvSpPr>
            <p:nvPr/>
          </p:nvSpPr>
          <p:spPr bwMode="auto">
            <a:xfrm>
              <a:off x="1496" y="1824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2’</a:t>
              </a:r>
            </a:p>
          </p:txBody>
        </p:sp>
        <p:sp>
          <p:nvSpPr>
            <p:cNvPr id="412788" name="Text Box 116"/>
            <p:cNvSpPr txBox="1">
              <a:spLocks noChangeArrowheads="1"/>
            </p:cNvSpPr>
            <p:nvPr/>
          </p:nvSpPr>
          <p:spPr bwMode="auto">
            <a:xfrm>
              <a:off x="1776" y="1792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3’</a:t>
              </a:r>
            </a:p>
          </p:txBody>
        </p:sp>
        <p:sp>
          <p:nvSpPr>
            <p:cNvPr id="412789" name="Text Box 117"/>
            <p:cNvSpPr txBox="1">
              <a:spLocks noChangeArrowheads="1"/>
            </p:cNvSpPr>
            <p:nvPr/>
          </p:nvSpPr>
          <p:spPr bwMode="auto">
            <a:xfrm>
              <a:off x="2016" y="1832"/>
              <a:ext cx="20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4’</a:t>
              </a:r>
            </a:p>
          </p:txBody>
        </p:sp>
      </p:grpSp>
      <p:grpSp>
        <p:nvGrpSpPr>
          <p:cNvPr id="30" name="Group 118"/>
          <p:cNvGrpSpPr>
            <a:grpSpLocks/>
          </p:cNvGrpSpPr>
          <p:nvPr/>
        </p:nvGrpSpPr>
        <p:grpSpPr bwMode="auto">
          <a:xfrm>
            <a:off x="0" y="990600"/>
            <a:ext cx="2484438" cy="841375"/>
            <a:chOff x="-3" y="766"/>
            <a:chExt cx="1565" cy="530"/>
          </a:xfrm>
        </p:grpSpPr>
        <p:sp>
          <p:nvSpPr>
            <p:cNvPr id="57390" name="Rectangle 119"/>
            <p:cNvSpPr>
              <a:spLocks noChangeArrowheads="1"/>
            </p:cNvSpPr>
            <p:nvPr/>
          </p:nvSpPr>
          <p:spPr bwMode="auto">
            <a:xfrm>
              <a:off x="0" y="768"/>
              <a:ext cx="1536" cy="52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792" name="Text Box 120"/>
            <p:cNvSpPr txBox="1">
              <a:spLocks noChangeArrowheads="1"/>
            </p:cNvSpPr>
            <p:nvPr/>
          </p:nvSpPr>
          <p:spPr bwMode="auto">
            <a:xfrm>
              <a:off x="-3" y="766"/>
              <a:ext cx="1565" cy="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TO DRAW A CURVE ON</a:t>
              </a:r>
            </a:p>
            <a:p>
              <a:pPr algn="ctr" eaLnBrk="1" hangingPunct="1">
                <a:defRPr/>
              </a:pPr>
              <a:r>
                <a:rPr lang="en-US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PRINCIPAL VIEWS </a:t>
              </a:r>
            </a:p>
            <a:p>
              <a:pPr algn="ctr" eaLnBrk="1" hangingPunct="1">
                <a:defRPr/>
              </a:pPr>
              <a:r>
                <a:rPr lang="en-US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FROM DEVELOPMENT.</a:t>
              </a:r>
            </a:p>
          </p:txBody>
        </p:sp>
      </p:grpSp>
      <p:grpSp>
        <p:nvGrpSpPr>
          <p:cNvPr id="57381" name="Group 139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57382" name="AutoShape 140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3" name="AutoShape 141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4" name="AutoShape 142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5" name="AutoShape 143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6" name="AutoShape 144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7387" name="AutoShape 145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303680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12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2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12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12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12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12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 nodeType="clickPar">
                      <p:stCondLst>
                        <p:cond delay="indefinite"/>
                      </p:stCondLst>
                      <p:childTnLst>
                        <p:par>
                          <p:cTn id="1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9" dur="500"/>
                                        <p:tgtEl>
                                          <p:spTgt spid="412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4" dur="500"/>
                                        <p:tgtEl>
                                          <p:spTgt spid="4127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 nodeType="clickPar">
                      <p:stCondLst>
                        <p:cond delay="indefinite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4" dur="500"/>
                                        <p:tgtEl>
                                          <p:spTgt spid="41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 nodeType="clickPar">
                      <p:stCondLst>
                        <p:cond delay="indefinite"/>
                      </p:stCondLst>
                      <p:childTnLst>
                        <p:par>
                          <p:cTn id="1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12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12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127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127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745" grpId="0" animBg="1"/>
      <p:bldP spid="412746" grpId="0" animBg="1"/>
      <p:bldP spid="412747" grpId="0" animBg="1"/>
      <p:bldP spid="412763" grpId="0" animBg="1"/>
      <p:bldP spid="412764" grpId="0" animBg="1"/>
      <p:bldP spid="412778" grpId="0" animBg="1"/>
      <p:bldP spid="41277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38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AutoShape 2"/>
          <p:cNvSpPr>
            <a:spLocks noChangeArrowheads="1"/>
          </p:cNvSpPr>
          <p:nvPr/>
        </p:nvSpPr>
        <p:spPr bwMode="auto">
          <a:xfrm>
            <a:off x="2286000" y="5257800"/>
            <a:ext cx="4343400" cy="1371600"/>
          </a:xfrm>
          <a:prstGeom prst="wedgeRoundRectCallout">
            <a:avLst>
              <a:gd name="adj1" fmla="val 77741"/>
              <a:gd name="adj2" fmla="val 45023"/>
              <a:gd name="adj3" fmla="val 16667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1400" b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2590800"/>
            <a:ext cx="9144000" cy="2590800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108" name="Rectangle 4"/>
          <p:cNvSpPr>
            <a:spLocks noChangeArrowheads="1"/>
          </p:cNvSpPr>
          <p:nvPr/>
        </p:nvSpPr>
        <p:spPr bwMode="auto">
          <a:xfrm>
            <a:off x="0" y="0"/>
            <a:ext cx="9144000" cy="2590800"/>
          </a:xfrm>
          <a:prstGeom prst="rect">
            <a:avLst/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4005" name="Text Box 5"/>
          <p:cNvSpPr txBox="1">
            <a:spLocks noChangeArrowheads="1"/>
          </p:cNvSpPr>
          <p:nvPr/>
        </p:nvSpPr>
        <p:spPr bwMode="auto">
          <a:xfrm>
            <a:off x="1746250" y="2984500"/>
            <a:ext cx="56959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eaLnBrk="1" hangingPunct="1">
              <a:buFontTx/>
              <a:buAutoNum type="arabicPeriod"/>
              <a:defRPr/>
            </a:pPr>
            <a:r>
              <a:rPr lang="en-US" sz="36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SECTIONS OF SOLIDS.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36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DEVELOPMENT.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en-US" sz="36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INTERSECTIONS.</a:t>
            </a:r>
          </a:p>
        </p:txBody>
      </p:sp>
      <p:sp>
        <p:nvSpPr>
          <p:cNvPr id="384006" name="Text Box 6"/>
          <p:cNvSpPr txBox="1">
            <a:spLocks noChangeArrowheads="1"/>
          </p:cNvSpPr>
          <p:nvPr/>
        </p:nvSpPr>
        <p:spPr bwMode="auto">
          <a:xfrm>
            <a:off x="1684338" y="228600"/>
            <a:ext cx="5514975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ENGINEERING APPLICATIONS </a:t>
            </a:r>
          </a:p>
          <a:p>
            <a:pPr algn="ctr" eaLnBrk="1" hangingPunct="1">
              <a:defRPr/>
            </a:pPr>
            <a:r>
              <a:rPr 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</a:t>
            </a:r>
          </a:p>
          <a:p>
            <a:pPr algn="ctr" eaLnBrk="1" hangingPunct="1">
              <a:defRPr/>
            </a:pPr>
            <a:r>
              <a:rPr 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PRINCIPLES </a:t>
            </a:r>
          </a:p>
          <a:p>
            <a:pPr algn="ctr" eaLnBrk="1" hangingPunct="1">
              <a:defRPr/>
            </a:pPr>
            <a:r>
              <a:rPr 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OF </a:t>
            </a:r>
          </a:p>
          <a:p>
            <a:pPr algn="ctr" eaLnBrk="1" hangingPunct="1">
              <a:defRPr/>
            </a:pPr>
            <a:r>
              <a:rPr lang="en-US" sz="280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PROJECTIONS OF SOLIDES.</a:t>
            </a:r>
          </a:p>
        </p:txBody>
      </p:sp>
      <p:sp>
        <p:nvSpPr>
          <p:cNvPr id="384007" name="Text Box 7"/>
          <p:cNvSpPr txBox="1">
            <a:spLocks noChangeArrowheads="1"/>
          </p:cNvSpPr>
          <p:nvPr/>
        </p:nvSpPr>
        <p:spPr bwMode="auto">
          <a:xfrm>
            <a:off x="2495550" y="5486400"/>
            <a:ext cx="3778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STUDY CAREFULLY 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ILLUSTRATIONS GIVEN ON 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NEXT </a:t>
            </a:r>
            <a:r>
              <a:rPr lang="en-US" sz="1800" i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SIX </a:t>
            </a:r>
            <a:r>
              <a:rPr lang="en-US" sz="1800" i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n-US" sz="180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PAGES !</a:t>
            </a:r>
          </a:p>
        </p:txBody>
      </p:sp>
      <p:grpSp>
        <p:nvGrpSpPr>
          <p:cNvPr id="47112" name="Group 17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47113" name="AutoShape 10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4" name="AutoShape 11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5" name="AutoShape 12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6" name="AutoShape 13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7" name="AutoShape 14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118" name="AutoShape 15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12832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AutoShape 2"/>
          <p:cNvSpPr>
            <a:spLocks noChangeArrowheads="1"/>
          </p:cNvSpPr>
          <p:nvPr/>
        </p:nvSpPr>
        <p:spPr bwMode="auto">
          <a:xfrm>
            <a:off x="228600" y="133350"/>
            <a:ext cx="4648200" cy="1371600"/>
          </a:xfrm>
          <a:prstGeom prst="wedgeRectCallout">
            <a:avLst>
              <a:gd name="adj1" fmla="val 56556"/>
              <a:gd name="adj2" fmla="val -19676"/>
            </a:avLst>
          </a:prstGeom>
          <a:solidFill>
            <a:srgbClr val="99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1400" b="0"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  <p:sp>
        <p:nvSpPr>
          <p:cNvPr id="386051" name="Text Box 3"/>
          <p:cNvSpPr txBox="1">
            <a:spLocks noChangeArrowheads="1"/>
          </p:cNvSpPr>
          <p:nvPr/>
        </p:nvSpPr>
        <p:spPr bwMode="auto">
          <a:xfrm>
            <a:off x="280988" y="179388"/>
            <a:ext cx="45402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SECTIONING A SOLID.</a:t>
            </a:r>
          </a:p>
          <a:p>
            <a:pPr algn="ctr" eaLnBrk="1" hangingPunct="1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An object ( here a solid ) is cut by </a:t>
            </a:r>
          </a:p>
          <a:p>
            <a:pPr algn="ctr" eaLnBrk="1" hangingPunct="1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some imaginary cutting plane</a:t>
            </a:r>
          </a:p>
          <a:p>
            <a:pPr algn="ctr" eaLnBrk="1" hangingPunct="1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to understand internal details of that object.</a:t>
            </a:r>
          </a:p>
        </p:txBody>
      </p:sp>
      <p:sp>
        <p:nvSpPr>
          <p:cNvPr id="386052" name="Text Box 4"/>
          <p:cNvSpPr txBox="1">
            <a:spLocks noChangeArrowheads="1"/>
          </p:cNvSpPr>
          <p:nvPr/>
        </p:nvSpPr>
        <p:spPr bwMode="auto">
          <a:xfrm>
            <a:off x="5724525" y="255588"/>
            <a:ext cx="3048000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 action of cutting is called</a:t>
            </a:r>
          </a:p>
          <a:p>
            <a:pPr algn="ctr" eaLnBrk="1" hangingPunct="1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SECTIONING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a solid</a:t>
            </a:r>
          </a:p>
          <a:p>
            <a:pPr algn="ctr" eaLnBrk="1" hangingPunct="1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&amp;</a:t>
            </a:r>
          </a:p>
          <a:p>
            <a:pPr algn="ctr" eaLnBrk="1" hangingPunct="1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The plane of cutting is called</a:t>
            </a:r>
          </a:p>
          <a:p>
            <a:pPr algn="ctr" eaLnBrk="1" hangingPunct="1">
              <a:defRPr/>
            </a:pP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180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SECTION PLANE.</a:t>
            </a:r>
          </a:p>
        </p:txBody>
      </p:sp>
      <p:sp>
        <p:nvSpPr>
          <p:cNvPr id="386053" name="Text Box 5"/>
          <p:cNvSpPr txBox="1">
            <a:spLocks noChangeArrowheads="1"/>
          </p:cNvSpPr>
          <p:nvPr/>
        </p:nvSpPr>
        <p:spPr bwMode="auto">
          <a:xfrm>
            <a:off x="109538" y="1701800"/>
            <a:ext cx="6367462" cy="49831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marL="457200" indent="-457200" eaLnBrk="1" hangingPunct="1">
              <a:defRPr/>
            </a:pPr>
            <a:r>
              <a:rPr lang="en-US" sz="1800" b="0" u="sng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Two cutting actions means section planes are recommended</a:t>
            </a:r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.</a:t>
            </a:r>
          </a:p>
          <a:p>
            <a:pPr marL="457200" indent="-457200" eaLnBrk="1" hangingPunct="1">
              <a:defRPr/>
            </a:pPr>
            <a:endParaRPr lang="en-US" sz="1800" b="0"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  <a:p>
            <a:pPr marL="457200" indent="-457200" eaLnBrk="1" hangingPunct="1">
              <a:defRPr/>
            </a:pPr>
            <a:endParaRPr lang="en-US" sz="1400" b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marL="457200" indent="-457200" eaLnBrk="1" hangingPunct="1">
              <a:defRPr/>
            </a:pPr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A)  Section Plane perpendicular to Vp and inclined to Hp.</a:t>
            </a:r>
          </a:p>
          <a:p>
            <a:pPr marL="457200" indent="-457200" eaLnBrk="1" hangingPunct="1">
              <a:defRPr/>
            </a:pPr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( This is a definition of an Aux. Inclined Plane i.e. A.I.P.)</a:t>
            </a:r>
          </a:p>
          <a:p>
            <a:pPr marL="457200" indent="-457200" eaLnBrk="1" hangingPunct="1">
              <a:defRPr/>
            </a:pPr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  <a:r>
              <a:rPr lang="en-US" sz="1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NOTE:- This section plane appears </a:t>
            </a:r>
          </a:p>
          <a:p>
            <a:pPr marL="457200" indent="-457200" eaLnBrk="1" hangingPunct="1">
              <a:defRPr/>
            </a:pPr>
            <a:r>
              <a:rPr lang="en-US" sz="1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                  as a straight line in FV.</a:t>
            </a:r>
          </a:p>
          <a:p>
            <a:pPr marL="457200" indent="-457200" eaLnBrk="1" hangingPunct="1">
              <a:defRPr/>
            </a:pPr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</a:p>
          <a:p>
            <a:pPr marL="457200" indent="-457200" eaLnBrk="1" hangingPunct="1">
              <a:defRPr/>
            </a:pPr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B)  Section Plane perpendicular to Hp and inclined to Vp.</a:t>
            </a:r>
          </a:p>
          <a:p>
            <a:pPr marL="457200" indent="-457200" eaLnBrk="1" hangingPunct="1">
              <a:defRPr/>
            </a:pPr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( This is a definition of an Aux. Vertical Plane i.e. A.V.P.)</a:t>
            </a:r>
          </a:p>
          <a:p>
            <a:pPr marL="457200" indent="-457200" eaLnBrk="1" hangingPunct="1">
              <a:defRPr/>
            </a:pPr>
            <a:r>
              <a:rPr lang="en-US" sz="18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  <a:r>
              <a:rPr lang="en-US" sz="1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NOTE:- This section plane appears </a:t>
            </a:r>
          </a:p>
          <a:p>
            <a:pPr marL="457200" indent="-457200" eaLnBrk="1" hangingPunct="1">
              <a:defRPr/>
            </a:pPr>
            <a:r>
              <a:rPr lang="en-US" sz="1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                  as a straight line in TV.</a:t>
            </a:r>
          </a:p>
          <a:p>
            <a:pPr marL="457200" indent="-457200" eaLnBrk="1" hangingPunct="1">
              <a:defRPr/>
            </a:pPr>
            <a:r>
              <a:rPr lang="en-US" sz="180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Remember:-</a:t>
            </a:r>
          </a:p>
          <a:p>
            <a:pPr marL="457200" indent="-457200" eaLnBrk="1" hangingPunct="1">
              <a:defRPr/>
            </a:pPr>
            <a:r>
              <a:rPr lang="en-US" sz="1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1. After launching a section plane </a:t>
            </a:r>
          </a:p>
          <a:p>
            <a:pPr marL="457200" indent="-457200" eaLnBrk="1" hangingPunct="1">
              <a:defRPr/>
            </a:pPr>
            <a:r>
              <a:rPr lang="en-US" sz="1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    either in FV or TV, the part towards observer</a:t>
            </a:r>
          </a:p>
          <a:p>
            <a:pPr marL="457200" indent="-457200" eaLnBrk="1" hangingPunct="1">
              <a:defRPr/>
            </a:pPr>
            <a:r>
              <a:rPr lang="en-US" sz="1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    is assumed to be removed.</a:t>
            </a:r>
          </a:p>
          <a:p>
            <a:pPr marL="457200" indent="-457200" eaLnBrk="1" hangingPunct="1">
              <a:defRPr/>
            </a:pPr>
            <a:r>
              <a:rPr lang="en-US" sz="1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2. As far as possible the smaller part is </a:t>
            </a:r>
          </a:p>
          <a:p>
            <a:pPr marL="457200" indent="-457200" eaLnBrk="1" hangingPunct="1">
              <a:defRPr/>
            </a:pPr>
            <a:r>
              <a:rPr lang="en-US" sz="1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rPr>
              <a:t>    assumed to be removed. </a:t>
            </a:r>
            <a:endParaRPr lang="en-US" sz="1800" b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48134" name="Group 6"/>
          <p:cNvGrpSpPr>
            <a:grpSpLocks/>
          </p:cNvGrpSpPr>
          <p:nvPr/>
        </p:nvGrpSpPr>
        <p:grpSpPr bwMode="auto">
          <a:xfrm>
            <a:off x="6362700" y="2286000"/>
            <a:ext cx="2476500" cy="1676400"/>
            <a:chOff x="1872" y="3156"/>
            <a:chExt cx="1560" cy="1056"/>
          </a:xfrm>
        </p:grpSpPr>
        <p:grpSp>
          <p:nvGrpSpPr>
            <p:cNvPr id="48156" name="Group 7"/>
            <p:cNvGrpSpPr>
              <a:grpSpLocks/>
            </p:cNvGrpSpPr>
            <p:nvPr/>
          </p:nvGrpSpPr>
          <p:grpSpPr bwMode="auto">
            <a:xfrm>
              <a:off x="1872" y="3156"/>
              <a:ext cx="1560" cy="1056"/>
              <a:chOff x="1950" y="3120"/>
              <a:chExt cx="1560" cy="1056"/>
            </a:xfrm>
          </p:grpSpPr>
          <p:sp>
            <p:nvSpPr>
              <p:cNvPr id="48158" name="Oval 8"/>
              <p:cNvSpPr>
                <a:spLocks noChangeArrowheads="1"/>
              </p:cNvSpPr>
              <p:nvPr/>
            </p:nvSpPr>
            <p:spPr bwMode="auto">
              <a:xfrm>
                <a:off x="2496" y="3840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9" name="Line 9"/>
              <p:cNvSpPr>
                <a:spLocks noChangeShapeType="1"/>
              </p:cNvSpPr>
              <p:nvPr/>
            </p:nvSpPr>
            <p:spPr bwMode="auto">
              <a:xfrm>
                <a:off x="2352" y="3792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0" name="AutoShape 10"/>
              <p:cNvSpPr>
                <a:spLocks noChangeArrowheads="1"/>
              </p:cNvSpPr>
              <p:nvPr/>
            </p:nvSpPr>
            <p:spPr bwMode="auto">
              <a:xfrm>
                <a:off x="2490" y="3408"/>
                <a:ext cx="336" cy="384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1" name="Line 11"/>
              <p:cNvSpPr>
                <a:spLocks noChangeShapeType="1"/>
              </p:cNvSpPr>
              <p:nvPr/>
            </p:nvSpPr>
            <p:spPr bwMode="auto">
              <a:xfrm flipV="1">
                <a:off x="2448" y="3216"/>
                <a:ext cx="816" cy="52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62" name="Line 12"/>
              <p:cNvSpPr>
                <a:spLocks noChangeShapeType="1"/>
              </p:cNvSpPr>
              <p:nvPr/>
            </p:nvSpPr>
            <p:spPr bwMode="auto">
              <a:xfrm flipV="1">
                <a:off x="2664" y="3216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061" name="Text Box 13"/>
              <p:cNvSpPr txBox="1">
                <a:spLocks noChangeArrowheads="1"/>
              </p:cNvSpPr>
              <p:nvPr/>
            </p:nvSpPr>
            <p:spPr bwMode="auto">
              <a:xfrm>
                <a:off x="2406" y="3120"/>
                <a:ext cx="55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OBSERVER</a:t>
                </a:r>
              </a:p>
            </p:txBody>
          </p:sp>
          <p:sp>
            <p:nvSpPr>
              <p:cNvPr id="48164" name="Line 14"/>
              <p:cNvSpPr>
                <a:spLocks noChangeShapeType="1"/>
              </p:cNvSpPr>
              <p:nvPr/>
            </p:nvSpPr>
            <p:spPr bwMode="auto">
              <a:xfrm>
                <a:off x="2448" y="3408"/>
                <a:ext cx="144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063" name="Text Box 15"/>
              <p:cNvSpPr txBox="1">
                <a:spLocks noChangeArrowheads="1"/>
              </p:cNvSpPr>
              <p:nvPr/>
            </p:nvSpPr>
            <p:spPr bwMode="auto">
              <a:xfrm>
                <a:off x="1950" y="3256"/>
                <a:ext cx="588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000" b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ASSUME </a:t>
                </a:r>
              </a:p>
              <a:p>
                <a:pPr eaLnBrk="1" hangingPunct="1">
                  <a:defRPr/>
                </a:pPr>
                <a:r>
                  <a:rPr lang="en-US" sz="1000" b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UPPER PART</a:t>
                </a:r>
              </a:p>
              <a:p>
                <a:pPr eaLnBrk="1" hangingPunct="1">
                  <a:defRPr/>
                </a:pPr>
                <a:r>
                  <a:rPr lang="en-US" sz="1000" b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REMOVED </a:t>
                </a:r>
              </a:p>
            </p:txBody>
          </p:sp>
          <p:sp>
            <p:nvSpPr>
              <p:cNvPr id="386064" name="Text Box 16"/>
              <p:cNvSpPr txBox="1">
                <a:spLocks noChangeArrowheads="1"/>
              </p:cNvSpPr>
              <p:nvPr/>
            </p:nvSpPr>
            <p:spPr bwMode="auto">
              <a:xfrm rot="19563713">
                <a:off x="2818" y="3268"/>
                <a:ext cx="69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9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SECTON PLANE </a:t>
                </a:r>
              </a:p>
              <a:p>
                <a:pPr algn="ctr" eaLnBrk="1" hangingPunct="1">
                  <a:defRPr/>
                </a:pPr>
                <a:r>
                  <a:rPr lang="en-US" sz="9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IN FV.</a:t>
                </a:r>
              </a:p>
            </p:txBody>
          </p:sp>
        </p:grpSp>
        <p:sp>
          <p:nvSpPr>
            <p:cNvPr id="48157" name="Line 17"/>
            <p:cNvSpPr>
              <a:spLocks noChangeShapeType="1"/>
            </p:cNvSpPr>
            <p:nvPr/>
          </p:nvSpPr>
          <p:spPr bwMode="auto">
            <a:xfrm>
              <a:off x="2580" y="3408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8135" name="Group 18"/>
          <p:cNvGrpSpPr>
            <a:grpSpLocks/>
          </p:cNvGrpSpPr>
          <p:nvPr/>
        </p:nvGrpSpPr>
        <p:grpSpPr bwMode="auto">
          <a:xfrm>
            <a:off x="6153150" y="4238625"/>
            <a:ext cx="2879725" cy="1704975"/>
            <a:chOff x="3552" y="3150"/>
            <a:chExt cx="1814" cy="1074"/>
          </a:xfrm>
        </p:grpSpPr>
        <p:grpSp>
          <p:nvGrpSpPr>
            <p:cNvPr id="48145" name="Group 19"/>
            <p:cNvGrpSpPr>
              <a:grpSpLocks/>
            </p:cNvGrpSpPr>
            <p:nvPr/>
          </p:nvGrpSpPr>
          <p:grpSpPr bwMode="auto">
            <a:xfrm>
              <a:off x="3552" y="3168"/>
              <a:ext cx="1814" cy="1056"/>
              <a:chOff x="3120" y="3264"/>
              <a:chExt cx="1814" cy="1056"/>
            </a:xfrm>
          </p:grpSpPr>
          <p:sp>
            <p:nvSpPr>
              <p:cNvPr id="48147" name="Oval 20"/>
              <p:cNvSpPr>
                <a:spLocks noChangeArrowheads="1"/>
              </p:cNvSpPr>
              <p:nvPr/>
            </p:nvSpPr>
            <p:spPr bwMode="auto">
              <a:xfrm>
                <a:off x="3792" y="3696"/>
                <a:ext cx="336" cy="336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8" name="Line 21"/>
              <p:cNvSpPr>
                <a:spLocks noChangeShapeType="1"/>
              </p:cNvSpPr>
              <p:nvPr/>
            </p:nvSpPr>
            <p:spPr bwMode="auto">
              <a:xfrm>
                <a:off x="3648" y="3648"/>
                <a:ext cx="624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49" name="AutoShape 22"/>
              <p:cNvSpPr>
                <a:spLocks noChangeArrowheads="1"/>
              </p:cNvSpPr>
              <p:nvPr/>
            </p:nvSpPr>
            <p:spPr bwMode="auto">
              <a:xfrm>
                <a:off x="3786" y="3264"/>
                <a:ext cx="336" cy="384"/>
              </a:xfrm>
              <a:prstGeom prst="triangle">
                <a:avLst>
                  <a:gd name="adj" fmla="val 50000"/>
                </a:avLst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0" name="Line 23"/>
              <p:cNvSpPr>
                <a:spLocks noChangeShapeType="1"/>
              </p:cNvSpPr>
              <p:nvPr/>
            </p:nvSpPr>
            <p:spPr bwMode="auto">
              <a:xfrm>
                <a:off x="3696" y="3792"/>
                <a:ext cx="864" cy="43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lgDash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151" name="Line 24"/>
              <p:cNvSpPr>
                <a:spLocks noChangeShapeType="1"/>
              </p:cNvSpPr>
              <p:nvPr/>
            </p:nvSpPr>
            <p:spPr bwMode="auto">
              <a:xfrm flipV="1">
                <a:off x="3954" y="4080"/>
                <a:ext cx="0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073" name="Text Box 25"/>
              <p:cNvSpPr txBox="1">
                <a:spLocks noChangeArrowheads="1"/>
              </p:cNvSpPr>
              <p:nvPr/>
            </p:nvSpPr>
            <p:spPr bwMode="auto">
              <a:xfrm>
                <a:off x="3696" y="4166"/>
                <a:ext cx="555" cy="1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0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OBSERVER</a:t>
                </a:r>
              </a:p>
            </p:txBody>
          </p:sp>
          <p:sp>
            <p:nvSpPr>
              <p:cNvPr id="48153" name="Line 26"/>
              <p:cNvSpPr>
                <a:spLocks noChangeShapeType="1"/>
              </p:cNvSpPr>
              <p:nvPr/>
            </p:nvSpPr>
            <p:spPr bwMode="auto">
              <a:xfrm flipV="1">
                <a:off x="3636" y="3960"/>
                <a:ext cx="192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6075" name="Text Box 27"/>
              <p:cNvSpPr txBox="1">
                <a:spLocks noChangeArrowheads="1"/>
              </p:cNvSpPr>
              <p:nvPr/>
            </p:nvSpPr>
            <p:spPr bwMode="auto">
              <a:xfrm>
                <a:off x="3120" y="3880"/>
                <a:ext cx="625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000" b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ASSUME </a:t>
                </a:r>
              </a:p>
              <a:p>
                <a:pPr eaLnBrk="1" hangingPunct="1">
                  <a:defRPr/>
                </a:pPr>
                <a:r>
                  <a:rPr lang="en-US" sz="1000" b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LOWER PART</a:t>
                </a:r>
              </a:p>
              <a:p>
                <a:pPr eaLnBrk="1" hangingPunct="1">
                  <a:defRPr/>
                </a:pPr>
                <a:r>
                  <a:rPr lang="en-US" sz="1000" b="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REMOVED</a:t>
                </a:r>
                <a:r>
                  <a:rPr lang="en-US" sz="900" b="0" i="1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</a:t>
                </a:r>
              </a:p>
            </p:txBody>
          </p:sp>
          <p:sp>
            <p:nvSpPr>
              <p:cNvPr id="386076" name="Text Box 28"/>
              <p:cNvSpPr txBox="1">
                <a:spLocks noChangeArrowheads="1"/>
              </p:cNvSpPr>
              <p:nvPr/>
            </p:nvSpPr>
            <p:spPr bwMode="auto">
              <a:xfrm rot="1601537">
                <a:off x="4242" y="4020"/>
                <a:ext cx="692" cy="2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 eaLnBrk="1" hangingPunct="1">
                  <a:defRPr/>
                </a:pPr>
                <a:r>
                  <a:rPr lang="en-US" sz="9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SECTON PLANE </a:t>
                </a:r>
              </a:p>
              <a:p>
                <a:pPr algn="ctr" eaLnBrk="1" hangingPunct="1">
                  <a:defRPr/>
                </a:pPr>
                <a:r>
                  <a:rPr lang="en-US" sz="900"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IN TV.</a:t>
                </a:r>
              </a:p>
            </p:txBody>
          </p:sp>
        </p:grpSp>
        <p:sp>
          <p:nvSpPr>
            <p:cNvPr id="48146" name="Line 29"/>
            <p:cNvSpPr>
              <a:spLocks noChangeShapeType="1"/>
            </p:cNvSpPr>
            <p:nvPr/>
          </p:nvSpPr>
          <p:spPr bwMode="auto">
            <a:xfrm>
              <a:off x="4386" y="3150"/>
              <a:ext cx="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6078" name="Text Box 30"/>
          <p:cNvSpPr txBox="1">
            <a:spLocks noChangeArrowheads="1"/>
          </p:cNvSpPr>
          <p:nvPr/>
        </p:nvSpPr>
        <p:spPr bwMode="auto">
          <a:xfrm>
            <a:off x="6286500" y="3124200"/>
            <a:ext cx="4302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(A)</a:t>
            </a:r>
          </a:p>
        </p:txBody>
      </p:sp>
      <p:sp>
        <p:nvSpPr>
          <p:cNvPr id="386079" name="Text Box 31"/>
          <p:cNvSpPr txBox="1">
            <a:spLocks noChangeArrowheads="1"/>
          </p:cNvSpPr>
          <p:nvPr/>
        </p:nvSpPr>
        <p:spPr bwMode="auto">
          <a:xfrm>
            <a:off x="6229350" y="4543425"/>
            <a:ext cx="465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400" b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(B)</a:t>
            </a:r>
          </a:p>
        </p:txBody>
      </p:sp>
      <p:grpSp>
        <p:nvGrpSpPr>
          <p:cNvPr id="48138" name="Group 47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48139" name="AutoShape 48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0" name="AutoShape 49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1" name="AutoShape 50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AutoShape 51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3" name="AutoShape 52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4" name="AutoShape 53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104697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Oval 2"/>
          <p:cNvSpPr>
            <a:spLocks noChangeArrowheads="1"/>
          </p:cNvSpPr>
          <p:nvPr/>
        </p:nvSpPr>
        <p:spPr bwMode="auto">
          <a:xfrm>
            <a:off x="0" y="0"/>
            <a:ext cx="3505200" cy="14478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8099" name="Text Box 3"/>
          <p:cNvSpPr txBox="1">
            <a:spLocks noChangeArrowheads="1"/>
          </p:cNvSpPr>
          <p:nvPr/>
        </p:nvSpPr>
        <p:spPr bwMode="auto">
          <a:xfrm>
            <a:off x="273050" y="303213"/>
            <a:ext cx="3105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ILLUSTRATION SHOWING 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IMPORTANT TERMS 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IN SECTIONING.</a:t>
            </a:r>
          </a:p>
        </p:txBody>
      </p:sp>
      <p:sp>
        <p:nvSpPr>
          <p:cNvPr id="49156" name="Rectangle 4"/>
          <p:cNvSpPr>
            <a:spLocks noChangeArrowheads="1"/>
          </p:cNvSpPr>
          <p:nvPr/>
        </p:nvSpPr>
        <p:spPr bwMode="auto">
          <a:xfrm>
            <a:off x="3295650" y="4157663"/>
            <a:ext cx="1741488" cy="174148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7" name="Line 5"/>
          <p:cNvSpPr>
            <a:spLocks noChangeShapeType="1"/>
          </p:cNvSpPr>
          <p:nvPr/>
        </p:nvSpPr>
        <p:spPr bwMode="auto">
          <a:xfrm>
            <a:off x="2625725" y="3889375"/>
            <a:ext cx="28146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auto">
          <a:xfrm>
            <a:off x="3295650" y="1341438"/>
            <a:ext cx="1741488" cy="2547937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>
            <a:off x="4156075" y="1208088"/>
            <a:ext cx="0" cy="2814637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>
            <a:off x="3295650" y="4157663"/>
            <a:ext cx="536575" cy="534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Line 9"/>
          <p:cNvSpPr>
            <a:spLocks noChangeShapeType="1"/>
          </p:cNvSpPr>
          <p:nvPr/>
        </p:nvSpPr>
        <p:spPr bwMode="auto">
          <a:xfrm flipH="1">
            <a:off x="3295650" y="5362575"/>
            <a:ext cx="536575" cy="5365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>
            <a:off x="3430588" y="2012950"/>
            <a:ext cx="1874837" cy="1876425"/>
          </a:xfrm>
          <a:prstGeom prst="line">
            <a:avLst/>
          </a:prstGeom>
          <a:noFill/>
          <a:ln w="38100">
            <a:solidFill>
              <a:schemeClr val="tx1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>
            <a:off x="3832225" y="2414588"/>
            <a:ext cx="0" cy="22780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4903788" y="3486150"/>
            <a:ext cx="0" cy="804863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Line 13"/>
          <p:cNvSpPr>
            <a:spLocks noChangeShapeType="1"/>
          </p:cNvSpPr>
          <p:nvPr/>
        </p:nvSpPr>
        <p:spPr bwMode="auto">
          <a:xfrm flipV="1">
            <a:off x="3832225" y="4291013"/>
            <a:ext cx="1071563" cy="4016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3832225" y="5362575"/>
            <a:ext cx="1071563" cy="403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Line 15"/>
          <p:cNvSpPr>
            <a:spLocks noChangeShapeType="1"/>
          </p:cNvSpPr>
          <p:nvPr/>
        </p:nvSpPr>
        <p:spPr bwMode="auto">
          <a:xfrm>
            <a:off x="3832225" y="4692650"/>
            <a:ext cx="0" cy="669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>
            <a:off x="4903788" y="4291013"/>
            <a:ext cx="0" cy="147478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9" name="Line 17"/>
          <p:cNvSpPr>
            <a:spLocks noChangeShapeType="1"/>
          </p:cNvSpPr>
          <p:nvPr/>
        </p:nvSpPr>
        <p:spPr bwMode="auto">
          <a:xfrm>
            <a:off x="4903788" y="5765800"/>
            <a:ext cx="133350" cy="133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0" name="Line 18"/>
          <p:cNvSpPr>
            <a:spLocks noChangeShapeType="1"/>
          </p:cNvSpPr>
          <p:nvPr/>
        </p:nvSpPr>
        <p:spPr bwMode="auto">
          <a:xfrm flipV="1">
            <a:off x="4903788" y="4157663"/>
            <a:ext cx="133350" cy="133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1" name="Line 19"/>
          <p:cNvSpPr>
            <a:spLocks noChangeShapeType="1"/>
          </p:cNvSpPr>
          <p:nvPr/>
        </p:nvSpPr>
        <p:spPr bwMode="auto">
          <a:xfrm flipH="1">
            <a:off x="3832225" y="4559300"/>
            <a:ext cx="268288" cy="2682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2" name="Line 20"/>
          <p:cNvSpPr>
            <a:spLocks noChangeShapeType="1"/>
          </p:cNvSpPr>
          <p:nvPr/>
        </p:nvSpPr>
        <p:spPr bwMode="auto">
          <a:xfrm flipH="1">
            <a:off x="3832225" y="4424363"/>
            <a:ext cx="669925" cy="6715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3" name="Line 21"/>
          <p:cNvSpPr>
            <a:spLocks noChangeShapeType="1"/>
          </p:cNvSpPr>
          <p:nvPr/>
        </p:nvSpPr>
        <p:spPr bwMode="auto">
          <a:xfrm flipH="1">
            <a:off x="3832225" y="4291013"/>
            <a:ext cx="1071563" cy="1071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4" name="Line 22"/>
          <p:cNvSpPr>
            <a:spLocks noChangeShapeType="1"/>
          </p:cNvSpPr>
          <p:nvPr/>
        </p:nvSpPr>
        <p:spPr bwMode="auto">
          <a:xfrm flipH="1">
            <a:off x="3987800" y="4537075"/>
            <a:ext cx="938213" cy="938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5" name="Line 23"/>
          <p:cNvSpPr>
            <a:spLocks noChangeShapeType="1"/>
          </p:cNvSpPr>
          <p:nvPr/>
        </p:nvSpPr>
        <p:spPr bwMode="auto">
          <a:xfrm flipH="1">
            <a:off x="4233863" y="4827588"/>
            <a:ext cx="669925" cy="669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6" name="Line 24"/>
          <p:cNvSpPr>
            <a:spLocks noChangeShapeType="1"/>
          </p:cNvSpPr>
          <p:nvPr/>
        </p:nvSpPr>
        <p:spPr bwMode="auto">
          <a:xfrm flipH="1">
            <a:off x="4389438" y="5072063"/>
            <a:ext cx="536575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7" name="Line 25"/>
          <p:cNvSpPr>
            <a:spLocks noChangeShapeType="1"/>
          </p:cNvSpPr>
          <p:nvPr/>
        </p:nvSpPr>
        <p:spPr bwMode="auto">
          <a:xfrm flipH="1">
            <a:off x="4635500" y="5362575"/>
            <a:ext cx="268288" cy="268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8" name="Line 26"/>
          <p:cNvSpPr>
            <a:spLocks noChangeShapeType="1"/>
          </p:cNvSpPr>
          <p:nvPr/>
        </p:nvSpPr>
        <p:spPr bwMode="auto">
          <a:xfrm flipH="1">
            <a:off x="4770438" y="5630863"/>
            <a:ext cx="133350" cy="134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79" name="Line 27"/>
          <p:cNvSpPr>
            <a:spLocks noChangeShapeType="1"/>
          </p:cNvSpPr>
          <p:nvPr/>
        </p:nvSpPr>
        <p:spPr bwMode="auto">
          <a:xfrm>
            <a:off x="2894013" y="4424363"/>
            <a:ext cx="938212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180" name="Group 28"/>
          <p:cNvGrpSpPr>
            <a:grpSpLocks/>
          </p:cNvGrpSpPr>
          <p:nvPr/>
        </p:nvGrpSpPr>
        <p:grpSpPr bwMode="auto">
          <a:xfrm>
            <a:off x="4635500" y="4827588"/>
            <a:ext cx="2144713" cy="534987"/>
            <a:chOff x="1056" y="3264"/>
            <a:chExt cx="768" cy="192"/>
          </a:xfrm>
        </p:grpSpPr>
        <p:sp>
          <p:nvSpPr>
            <p:cNvPr id="49223" name="Line 29"/>
            <p:cNvSpPr>
              <a:spLocks noChangeShapeType="1"/>
            </p:cNvSpPr>
            <p:nvPr/>
          </p:nvSpPr>
          <p:spPr bwMode="auto">
            <a:xfrm>
              <a:off x="1056" y="3264"/>
              <a:ext cx="24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24" name="Line 30"/>
            <p:cNvSpPr>
              <a:spLocks noChangeShapeType="1"/>
            </p:cNvSpPr>
            <p:nvPr/>
          </p:nvSpPr>
          <p:spPr bwMode="auto">
            <a:xfrm>
              <a:off x="1296" y="3456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81" name="Line 31"/>
          <p:cNvSpPr>
            <a:spLocks noChangeShapeType="1"/>
          </p:cNvSpPr>
          <p:nvPr/>
        </p:nvSpPr>
        <p:spPr bwMode="auto">
          <a:xfrm flipH="1">
            <a:off x="2089150" y="4424363"/>
            <a:ext cx="804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182" name="Group 32"/>
          <p:cNvGrpSpPr>
            <a:grpSpLocks/>
          </p:cNvGrpSpPr>
          <p:nvPr/>
        </p:nvGrpSpPr>
        <p:grpSpPr bwMode="auto">
          <a:xfrm>
            <a:off x="2089150" y="2146300"/>
            <a:ext cx="1474788" cy="401638"/>
            <a:chOff x="144" y="2304"/>
            <a:chExt cx="528" cy="144"/>
          </a:xfrm>
        </p:grpSpPr>
        <p:sp>
          <p:nvSpPr>
            <p:cNvPr id="49221" name="Line 33"/>
            <p:cNvSpPr>
              <a:spLocks noChangeShapeType="1"/>
            </p:cNvSpPr>
            <p:nvPr/>
          </p:nvSpPr>
          <p:spPr bwMode="auto">
            <a:xfrm flipV="1">
              <a:off x="528" y="230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22" name="Line 34"/>
            <p:cNvSpPr>
              <a:spLocks noChangeShapeType="1"/>
            </p:cNvSpPr>
            <p:nvPr/>
          </p:nvSpPr>
          <p:spPr bwMode="auto">
            <a:xfrm flipH="1">
              <a:off x="144" y="2448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83" name="Line 35"/>
          <p:cNvSpPr>
            <a:spLocks noChangeShapeType="1"/>
          </p:cNvSpPr>
          <p:nvPr/>
        </p:nvSpPr>
        <p:spPr bwMode="auto">
          <a:xfrm flipV="1">
            <a:off x="3832225" y="1300163"/>
            <a:ext cx="1204913" cy="1114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4" name="Line 36"/>
          <p:cNvSpPr>
            <a:spLocks noChangeShapeType="1"/>
          </p:cNvSpPr>
          <p:nvPr/>
        </p:nvSpPr>
        <p:spPr bwMode="auto">
          <a:xfrm flipV="1">
            <a:off x="4903788" y="2001838"/>
            <a:ext cx="1608137" cy="1484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5" name="Line 37"/>
          <p:cNvSpPr>
            <a:spLocks noChangeShapeType="1"/>
          </p:cNvSpPr>
          <p:nvPr/>
        </p:nvSpPr>
        <p:spPr bwMode="auto">
          <a:xfrm>
            <a:off x="4613275" y="1689100"/>
            <a:ext cx="804863" cy="13398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6" name="Line 38"/>
          <p:cNvSpPr>
            <a:spLocks noChangeShapeType="1"/>
          </p:cNvSpPr>
          <p:nvPr/>
        </p:nvSpPr>
        <p:spPr bwMode="auto">
          <a:xfrm>
            <a:off x="4948238" y="1341438"/>
            <a:ext cx="1430337" cy="804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7" name="Line 39"/>
          <p:cNvSpPr>
            <a:spLocks noChangeShapeType="1"/>
          </p:cNvSpPr>
          <p:nvPr/>
        </p:nvSpPr>
        <p:spPr bwMode="auto">
          <a:xfrm rot="296872" flipV="1">
            <a:off x="5484813" y="2112963"/>
            <a:ext cx="803275" cy="9382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8" name="Line 40"/>
          <p:cNvSpPr>
            <a:spLocks noChangeShapeType="1"/>
          </p:cNvSpPr>
          <p:nvPr/>
        </p:nvSpPr>
        <p:spPr bwMode="auto">
          <a:xfrm flipV="1">
            <a:off x="4579938" y="1341438"/>
            <a:ext cx="401637" cy="4032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89" name="Line 41"/>
          <p:cNvSpPr>
            <a:spLocks noChangeShapeType="1"/>
          </p:cNvSpPr>
          <p:nvPr/>
        </p:nvSpPr>
        <p:spPr bwMode="auto">
          <a:xfrm>
            <a:off x="4770438" y="1543050"/>
            <a:ext cx="0" cy="40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0" name="Line 42"/>
          <p:cNvSpPr>
            <a:spLocks noChangeShapeType="1"/>
          </p:cNvSpPr>
          <p:nvPr/>
        </p:nvSpPr>
        <p:spPr bwMode="auto">
          <a:xfrm>
            <a:off x="4903788" y="1420813"/>
            <a:ext cx="0" cy="8032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1" name="Line 43"/>
          <p:cNvSpPr>
            <a:spLocks noChangeShapeType="1"/>
          </p:cNvSpPr>
          <p:nvPr/>
        </p:nvSpPr>
        <p:spPr bwMode="auto">
          <a:xfrm>
            <a:off x="5172075" y="1476375"/>
            <a:ext cx="0" cy="10715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2" name="Line 44"/>
          <p:cNvSpPr>
            <a:spLocks noChangeShapeType="1"/>
          </p:cNvSpPr>
          <p:nvPr/>
        </p:nvSpPr>
        <p:spPr bwMode="auto">
          <a:xfrm>
            <a:off x="5440363" y="1609725"/>
            <a:ext cx="0" cy="134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3" name="Line 45"/>
          <p:cNvSpPr>
            <a:spLocks noChangeShapeType="1"/>
          </p:cNvSpPr>
          <p:nvPr/>
        </p:nvSpPr>
        <p:spPr bwMode="auto">
          <a:xfrm>
            <a:off x="5707063" y="1744663"/>
            <a:ext cx="0" cy="938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4" name="Line 46"/>
          <p:cNvSpPr>
            <a:spLocks noChangeShapeType="1"/>
          </p:cNvSpPr>
          <p:nvPr/>
        </p:nvSpPr>
        <p:spPr bwMode="auto">
          <a:xfrm>
            <a:off x="5975350" y="1922463"/>
            <a:ext cx="0" cy="536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5" name="Line 47"/>
          <p:cNvSpPr>
            <a:spLocks noChangeShapeType="1"/>
          </p:cNvSpPr>
          <p:nvPr/>
        </p:nvSpPr>
        <p:spPr bwMode="auto">
          <a:xfrm>
            <a:off x="6143625" y="2012950"/>
            <a:ext cx="0" cy="266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6" name="Line 48"/>
          <p:cNvSpPr>
            <a:spLocks noChangeShapeType="1"/>
          </p:cNvSpPr>
          <p:nvPr/>
        </p:nvSpPr>
        <p:spPr bwMode="auto">
          <a:xfrm>
            <a:off x="5842000" y="1878013"/>
            <a:ext cx="0" cy="804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7" name="Line 49"/>
          <p:cNvSpPr>
            <a:spLocks noChangeShapeType="1"/>
          </p:cNvSpPr>
          <p:nvPr/>
        </p:nvSpPr>
        <p:spPr bwMode="auto">
          <a:xfrm>
            <a:off x="5573713" y="1744663"/>
            <a:ext cx="0" cy="10715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8" name="Line 50"/>
          <p:cNvSpPr>
            <a:spLocks noChangeShapeType="1"/>
          </p:cNvSpPr>
          <p:nvPr/>
        </p:nvSpPr>
        <p:spPr bwMode="auto">
          <a:xfrm>
            <a:off x="5305425" y="1509713"/>
            <a:ext cx="0" cy="1339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99" name="Line 51"/>
          <p:cNvSpPr>
            <a:spLocks noChangeShapeType="1"/>
          </p:cNvSpPr>
          <p:nvPr/>
        </p:nvSpPr>
        <p:spPr bwMode="auto">
          <a:xfrm>
            <a:off x="5037138" y="1341438"/>
            <a:ext cx="0" cy="1073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200" name="Group 52"/>
          <p:cNvGrpSpPr>
            <a:grpSpLocks/>
          </p:cNvGrpSpPr>
          <p:nvPr/>
        </p:nvGrpSpPr>
        <p:grpSpPr bwMode="auto">
          <a:xfrm>
            <a:off x="5707063" y="2816225"/>
            <a:ext cx="1474787" cy="401638"/>
            <a:chOff x="1440" y="2544"/>
            <a:chExt cx="576" cy="144"/>
          </a:xfrm>
        </p:grpSpPr>
        <p:sp>
          <p:nvSpPr>
            <p:cNvPr id="49219" name="Line 53"/>
            <p:cNvSpPr>
              <a:spLocks noChangeShapeType="1"/>
            </p:cNvSpPr>
            <p:nvPr/>
          </p:nvSpPr>
          <p:spPr bwMode="auto">
            <a:xfrm>
              <a:off x="1440" y="2544"/>
              <a:ext cx="9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20" name="Line 54"/>
            <p:cNvSpPr>
              <a:spLocks noChangeShapeType="1"/>
            </p:cNvSpPr>
            <p:nvPr/>
          </p:nvSpPr>
          <p:spPr bwMode="auto">
            <a:xfrm>
              <a:off x="1536" y="268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201" name="Line 55"/>
          <p:cNvSpPr>
            <a:spLocks noChangeShapeType="1"/>
          </p:cNvSpPr>
          <p:nvPr/>
        </p:nvSpPr>
        <p:spPr bwMode="auto">
          <a:xfrm flipH="1">
            <a:off x="5707063" y="1208088"/>
            <a:ext cx="403225" cy="401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52" name="Text Box 56"/>
          <p:cNvSpPr txBox="1">
            <a:spLocks noChangeArrowheads="1"/>
          </p:cNvSpPr>
          <p:nvPr/>
        </p:nvSpPr>
        <p:spPr bwMode="auto">
          <a:xfrm>
            <a:off x="2865438" y="34575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 b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x</a:t>
            </a:r>
          </a:p>
        </p:txBody>
      </p:sp>
      <p:sp>
        <p:nvSpPr>
          <p:cNvPr id="388153" name="Text Box 57"/>
          <p:cNvSpPr txBox="1">
            <a:spLocks noChangeArrowheads="1"/>
          </p:cNvSpPr>
          <p:nvPr/>
        </p:nvSpPr>
        <p:spPr bwMode="auto">
          <a:xfrm>
            <a:off x="5245100" y="3457575"/>
            <a:ext cx="298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 b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y</a:t>
            </a:r>
          </a:p>
        </p:txBody>
      </p:sp>
      <p:sp>
        <p:nvSpPr>
          <p:cNvPr id="388154" name="Text Box 58"/>
          <p:cNvSpPr txBox="1">
            <a:spLocks noChangeArrowheads="1"/>
          </p:cNvSpPr>
          <p:nvPr/>
        </p:nvSpPr>
        <p:spPr bwMode="auto">
          <a:xfrm>
            <a:off x="5943600" y="2647950"/>
            <a:ext cx="1638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TRUE SHAPE</a:t>
            </a:r>
          </a:p>
          <a:p>
            <a:pPr eaLnBrk="1" hangingPunct="1">
              <a:defRPr/>
            </a:pP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Of  SECTION</a:t>
            </a:r>
          </a:p>
        </p:txBody>
      </p:sp>
      <p:sp>
        <p:nvSpPr>
          <p:cNvPr id="388155" name="Text Box 59"/>
          <p:cNvSpPr txBox="1">
            <a:spLocks noChangeArrowheads="1"/>
          </p:cNvSpPr>
          <p:nvPr/>
        </p:nvSpPr>
        <p:spPr bwMode="auto">
          <a:xfrm>
            <a:off x="2089150" y="1901825"/>
            <a:ext cx="127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SECTION </a:t>
            </a:r>
          </a:p>
          <a:p>
            <a:pPr eaLnBrk="1" hangingPunct="1">
              <a:defRPr/>
            </a:pP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PLANE</a:t>
            </a:r>
          </a:p>
        </p:txBody>
      </p:sp>
      <p:sp>
        <p:nvSpPr>
          <p:cNvPr id="388156" name="Text Box 60"/>
          <p:cNvSpPr txBox="1">
            <a:spLocks noChangeArrowheads="1"/>
          </p:cNvSpPr>
          <p:nvPr/>
        </p:nvSpPr>
        <p:spPr bwMode="auto">
          <a:xfrm>
            <a:off x="5119688" y="4783138"/>
            <a:ext cx="195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SECTION LINES</a:t>
            </a:r>
          </a:p>
          <a:p>
            <a:pPr algn="ctr" eaLnBrk="1" hangingPunct="1">
              <a:defRPr/>
            </a:pP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(45</a:t>
            </a:r>
            <a:r>
              <a:rPr lang="en-US" sz="1800" baseline="300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0</a:t>
            </a: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to XY)</a:t>
            </a:r>
          </a:p>
        </p:txBody>
      </p:sp>
      <p:sp>
        <p:nvSpPr>
          <p:cNvPr id="388157" name="Text Box 61"/>
          <p:cNvSpPr txBox="1">
            <a:spLocks noChangeArrowheads="1"/>
          </p:cNvSpPr>
          <p:nvPr/>
        </p:nvSpPr>
        <p:spPr bwMode="auto">
          <a:xfrm>
            <a:off x="1231900" y="4095750"/>
            <a:ext cx="1835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Apparent Shape </a:t>
            </a:r>
          </a:p>
          <a:p>
            <a:pPr algn="ctr" eaLnBrk="1" hangingPunct="1">
              <a:defRPr/>
            </a:pP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of section</a:t>
            </a:r>
          </a:p>
        </p:txBody>
      </p:sp>
      <p:sp>
        <p:nvSpPr>
          <p:cNvPr id="388158" name="Text Box 62"/>
          <p:cNvSpPr txBox="1">
            <a:spLocks noChangeArrowheads="1"/>
          </p:cNvSpPr>
          <p:nvPr/>
        </p:nvSpPr>
        <p:spPr bwMode="auto">
          <a:xfrm>
            <a:off x="3295650" y="5969000"/>
            <a:ext cx="2019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SECTIONAL T.V.</a:t>
            </a:r>
          </a:p>
        </p:txBody>
      </p:sp>
      <p:sp>
        <p:nvSpPr>
          <p:cNvPr id="49209" name="Line 63"/>
          <p:cNvSpPr>
            <a:spLocks noChangeShapeType="1"/>
          </p:cNvSpPr>
          <p:nvPr/>
        </p:nvSpPr>
        <p:spPr bwMode="auto">
          <a:xfrm>
            <a:off x="4167188" y="671513"/>
            <a:ext cx="0" cy="403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88160" name="Text Box 64"/>
          <p:cNvSpPr txBox="1">
            <a:spLocks noChangeArrowheads="1"/>
          </p:cNvSpPr>
          <p:nvPr/>
        </p:nvSpPr>
        <p:spPr bwMode="auto">
          <a:xfrm>
            <a:off x="3832225" y="182563"/>
            <a:ext cx="8318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For TV</a:t>
            </a:r>
          </a:p>
        </p:txBody>
      </p:sp>
      <p:sp>
        <p:nvSpPr>
          <p:cNvPr id="388161" name="Text Box 65"/>
          <p:cNvSpPr txBox="1">
            <a:spLocks noChangeArrowheads="1"/>
          </p:cNvSpPr>
          <p:nvPr/>
        </p:nvSpPr>
        <p:spPr bwMode="auto">
          <a:xfrm rot="2548782">
            <a:off x="5592763" y="1008063"/>
            <a:ext cx="173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80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For True Shape</a:t>
            </a:r>
          </a:p>
        </p:txBody>
      </p:sp>
      <p:grpSp>
        <p:nvGrpSpPr>
          <p:cNvPr id="49212" name="Group 81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49213" name="AutoShape 82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4" name="AutoShape 83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5" name="AutoShape 84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6" name="AutoShape 85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7" name="AutoShape 86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8" name="AutoShape 87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92688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Oval 2"/>
          <p:cNvSpPr>
            <a:spLocks noChangeArrowheads="1"/>
          </p:cNvSpPr>
          <p:nvPr/>
        </p:nvSpPr>
        <p:spPr bwMode="auto">
          <a:xfrm>
            <a:off x="3752850" y="5867400"/>
            <a:ext cx="762000" cy="2460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30" name="Group 3"/>
          <p:cNvGrpSpPr>
            <a:grpSpLocks/>
          </p:cNvGrpSpPr>
          <p:nvPr/>
        </p:nvGrpSpPr>
        <p:grpSpPr bwMode="auto">
          <a:xfrm>
            <a:off x="3676650" y="152400"/>
            <a:ext cx="1931988" cy="1600200"/>
            <a:chOff x="3024" y="2064"/>
            <a:chExt cx="1217" cy="1008"/>
          </a:xfrm>
        </p:grpSpPr>
        <p:sp>
          <p:nvSpPr>
            <p:cNvPr id="1094" name="AutoShape 4"/>
            <p:cNvSpPr>
              <a:spLocks noChangeArrowheads="1"/>
            </p:cNvSpPr>
            <p:nvPr/>
          </p:nvSpPr>
          <p:spPr bwMode="auto">
            <a:xfrm>
              <a:off x="3024" y="2160"/>
              <a:ext cx="624" cy="81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5" name="Line 5"/>
            <p:cNvSpPr>
              <a:spLocks noChangeShapeType="1"/>
            </p:cNvSpPr>
            <p:nvPr/>
          </p:nvSpPr>
          <p:spPr bwMode="auto">
            <a:xfrm flipH="1">
              <a:off x="3204" y="2064"/>
              <a:ext cx="144" cy="100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8" name="Object 6"/>
            <p:cNvGraphicFramePr>
              <a:graphicFrameLocks noChangeAspect="1"/>
            </p:cNvGraphicFramePr>
            <p:nvPr/>
          </p:nvGraphicFramePr>
          <p:xfrm>
            <a:off x="3648" y="2112"/>
            <a:ext cx="593" cy="9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1" name="CorelDRAW" r:id="rId4" imgW="841320" imgH="1287360" progId="CorelDRAW.Graphic.11">
                    <p:embed/>
                  </p:oleObj>
                </mc:Choice>
                <mc:Fallback>
                  <p:oleObj name="CorelDRAW" r:id="rId4" imgW="841320" imgH="1287360" progId="CorelDRAW.Graphic.11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48" y="2112"/>
                          <a:ext cx="593" cy="9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4514850" y="2457450"/>
          <a:ext cx="984250" cy="1352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Bitmap Image" r:id="rId6" imgW="638264" imgH="876190" progId="Paint.Picture">
                  <p:embed/>
                </p:oleObj>
              </mc:Choice>
              <mc:Fallback>
                <p:oleObj name="Bitmap Image" r:id="rId6" imgW="638264" imgH="87619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457450"/>
                        <a:ext cx="984250" cy="1352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31" name="Group 8"/>
          <p:cNvGrpSpPr>
            <a:grpSpLocks/>
          </p:cNvGrpSpPr>
          <p:nvPr/>
        </p:nvGrpSpPr>
        <p:grpSpPr bwMode="auto">
          <a:xfrm>
            <a:off x="3600450" y="2381250"/>
            <a:ext cx="990600" cy="1419225"/>
            <a:chOff x="2688" y="1596"/>
            <a:chExt cx="624" cy="894"/>
          </a:xfrm>
        </p:grpSpPr>
        <p:sp>
          <p:nvSpPr>
            <p:cNvPr id="1092" name="AutoShape 9"/>
            <p:cNvSpPr>
              <a:spLocks noChangeArrowheads="1"/>
            </p:cNvSpPr>
            <p:nvPr/>
          </p:nvSpPr>
          <p:spPr bwMode="auto">
            <a:xfrm>
              <a:off x="2688" y="1596"/>
              <a:ext cx="624" cy="81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3" name="Line 10"/>
            <p:cNvSpPr>
              <a:spLocks noChangeShapeType="1"/>
            </p:cNvSpPr>
            <p:nvPr/>
          </p:nvSpPr>
          <p:spPr bwMode="auto">
            <a:xfrm flipH="1">
              <a:off x="2826" y="1686"/>
              <a:ext cx="258" cy="8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lgDashDot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32" name="Group 12"/>
          <p:cNvGrpSpPr>
            <a:grpSpLocks/>
          </p:cNvGrpSpPr>
          <p:nvPr/>
        </p:nvGrpSpPr>
        <p:grpSpPr bwMode="auto">
          <a:xfrm>
            <a:off x="7065963" y="2305050"/>
            <a:ext cx="1087437" cy="1562100"/>
            <a:chOff x="5075" y="1056"/>
            <a:chExt cx="685" cy="984"/>
          </a:xfrm>
        </p:grpSpPr>
        <p:graphicFrame>
          <p:nvGraphicFramePr>
            <p:cNvPr id="1027" name="Object 13"/>
            <p:cNvGraphicFramePr>
              <a:graphicFrameLocks noChangeAspect="1"/>
            </p:cNvGraphicFramePr>
            <p:nvPr/>
          </p:nvGraphicFramePr>
          <p:xfrm>
            <a:off x="5075" y="1056"/>
            <a:ext cx="685" cy="9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Bitmap Image" r:id="rId8" imgW="609524" imgH="876190" progId="Paint.Picture">
                    <p:embed/>
                  </p:oleObj>
                </mc:Choice>
                <mc:Fallback>
                  <p:oleObj name="Bitmap Image" r:id="rId8" imgW="609524" imgH="876190" progId="Paint.Picture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5" y="1056"/>
                          <a:ext cx="685" cy="9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91" name="Line 14"/>
            <p:cNvSpPr>
              <a:spLocks noChangeShapeType="1"/>
            </p:cNvSpPr>
            <p:nvPr/>
          </p:nvSpPr>
          <p:spPr bwMode="auto">
            <a:xfrm rot="117133">
              <a:off x="5136" y="1956"/>
              <a:ext cx="52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3" name="AutoShape 15"/>
          <p:cNvSpPr>
            <a:spLocks noChangeArrowheads="1"/>
          </p:cNvSpPr>
          <p:nvPr/>
        </p:nvSpPr>
        <p:spPr bwMode="auto">
          <a:xfrm>
            <a:off x="5962650" y="228600"/>
            <a:ext cx="990600" cy="1295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6"/>
          <p:cNvSpPr>
            <a:spLocks noChangeShapeType="1"/>
          </p:cNvSpPr>
          <p:nvPr/>
        </p:nvSpPr>
        <p:spPr bwMode="auto">
          <a:xfrm flipH="1">
            <a:off x="5810250" y="533400"/>
            <a:ext cx="1066800" cy="8382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Oval 17"/>
          <p:cNvSpPr>
            <a:spLocks noChangeArrowheads="1"/>
          </p:cNvSpPr>
          <p:nvPr/>
        </p:nvSpPr>
        <p:spPr bwMode="auto">
          <a:xfrm>
            <a:off x="7029450" y="1279525"/>
            <a:ext cx="962025" cy="2952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Oval 18"/>
          <p:cNvSpPr>
            <a:spLocks noChangeArrowheads="1"/>
          </p:cNvSpPr>
          <p:nvPr/>
        </p:nvSpPr>
        <p:spPr bwMode="auto">
          <a:xfrm rot="2655357">
            <a:off x="7319963" y="533400"/>
            <a:ext cx="207962" cy="654050"/>
          </a:xfrm>
          <a:prstGeom prst="ellipse">
            <a:avLst/>
          </a:prstGeom>
          <a:solidFill>
            <a:srgbClr val="FF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7" name="Line 19"/>
          <p:cNvSpPr>
            <a:spLocks noChangeShapeType="1"/>
          </p:cNvSpPr>
          <p:nvPr/>
        </p:nvSpPr>
        <p:spPr bwMode="auto">
          <a:xfrm>
            <a:off x="7680325" y="669925"/>
            <a:ext cx="3302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8" name="Line 20"/>
          <p:cNvSpPr>
            <a:spLocks noChangeShapeType="1"/>
          </p:cNvSpPr>
          <p:nvPr/>
        </p:nvSpPr>
        <p:spPr bwMode="auto">
          <a:xfrm flipH="1">
            <a:off x="7045325" y="1006475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9" name="Oval 21"/>
          <p:cNvSpPr>
            <a:spLocks noChangeArrowheads="1"/>
          </p:cNvSpPr>
          <p:nvPr/>
        </p:nvSpPr>
        <p:spPr bwMode="auto">
          <a:xfrm>
            <a:off x="7048500" y="1270000"/>
            <a:ext cx="927100" cy="2476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0" name="Line 22"/>
          <p:cNvSpPr>
            <a:spLocks noChangeShapeType="1"/>
          </p:cNvSpPr>
          <p:nvPr/>
        </p:nvSpPr>
        <p:spPr bwMode="auto">
          <a:xfrm flipH="1">
            <a:off x="7029450" y="1066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Oval 23"/>
          <p:cNvSpPr>
            <a:spLocks noChangeArrowheads="1"/>
          </p:cNvSpPr>
          <p:nvPr/>
        </p:nvSpPr>
        <p:spPr bwMode="auto">
          <a:xfrm>
            <a:off x="4800600" y="5708650"/>
            <a:ext cx="647700" cy="280988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Oval 24"/>
          <p:cNvSpPr>
            <a:spLocks noChangeArrowheads="1"/>
          </p:cNvSpPr>
          <p:nvPr/>
        </p:nvSpPr>
        <p:spPr bwMode="auto">
          <a:xfrm rot="-2122203">
            <a:off x="4743450" y="4999038"/>
            <a:ext cx="762000" cy="304800"/>
          </a:xfrm>
          <a:prstGeom prst="ellipse">
            <a:avLst/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3" name="Line 25"/>
          <p:cNvSpPr>
            <a:spLocks noChangeShapeType="1"/>
          </p:cNvSpPr>
          <p:nvPr/>
        </p:nvSpPr>
        <p:spPr bwMode="auto">
          <a:xfrm>
            <a:off x="4800600" y="5303838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4" name="Rectangle 26"/>
          <p:cNvSpPr>
            <a:spLocks noChangeArrowheads="1"/>
          </p:cNvSpPr>
          <p:nvPr/>
        </p:nvSpPr>
        <p:spPr bwMode="auto">
          <a:xfrm>
            <a:off x="4810125" y="5684838"/>
            <a:ext cx="638175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5" name="Line 27"/>
          <p:cNvSpPr>
            <a:spLocks noChangeShapeType="1"/>
          </p:cNvSpPr>
          <p:nvPr/>
        </p:nvSpPr>
        <p:spPr bwMode="auto">
          <a:xfrm>
            <a:off x="5448300" y="4999038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6" name="Rectangle 28"/>
          <p:cNvSpPr>
            <a:spLocks noChangeArrowheads="1"/>
          </p:cNvSpPr>
          <p:nvPr/>
        </p:nvSpPr>
        <p:spPr bwMode="auto">
          <a:xfrm>
            <a:off x="3752850" y="4724400"/>
            <a:ext cx="7620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7" name="Line 29"/>
          <p:cNvSpPr>
            <a:spLocks noChangeShapeType="1"/>
          </p:cNvSpPr>
          <p:nvPr/>
        </p:nvSpPr>
        <p:spPr bwMode="auto">
          <a:xfrm flipH="1">
            <a:off x="3514725" y="4799013"/>
            <a:ext cx="1143000" cy="9144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8" name="AutoShape 30"/>
          <p:cNvSpPr>
            <a:spLocks noChangeArrowheads="1"/>
          </p:cNvSpPr>
          <p:nvPr/>
        </p:nvSpPr>
        <p:spPr bwMode="auto">
          <a:xfrm>
            <a:off x="7105650" y="5629275"/>
            <a:ext cx="990600" cy="457200"/>
          </a:xfrm>
          <a:prstGeom prst="diamond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Line 31"/>
          <p:cNvSpPr>
            <a:spLocks noChangeShapeType="1"/>
          </p:cNvSpPr>
          <p:nvPr/>
        </p:nvSpPr>
        <p:spPr bwMode="auto">
          <a:xfrm flipH="1">
            <a:off x="7124700" y="5429250"/>
            <a:ext cx="100013" cy="428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0" name="AutoShape 32"/>
          <p:cNvSpPr>
            <a:spLocks noChangeArrowheads="1"/>
          </p:cNvSpPr>
          <p:nvPr/>
        </p:nvSpPr>
        <p:spPr bwMode="auto">
          <a:xfrm>
            <a:off x="7153275" y="5595938"/>
            <a:ext cx="942975" cy="466725"/>
          </a:xfrm>
          <a:prstGeom prst="diamond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1" name="Line 33"/>
          <p:cNvSpPr>
            <a:spLocks noChangeShapeType="1"/>
          </p:cNvSpPr>
          <p:nvPr/>
        </p:nvSpPr>
        <p:spPr bwMode="auto">
          <a:xfrm>
            <a:off x="7610475" y="5581650"/>
            <a:ext cx="0" cy="514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2" name="Line 34"/>
          <p:cNvSpPr>
            <a:spLocks noChangeShapeType="1"/>
          </p:cNvSpPr>
          <p:nvPr/>
        </p:nvSpPr>
        <p:spPr bwMode="auto">
          <a:xfrm>
            <a:off x="7229475" y="542925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3" name="Line 35"/>
          <p:cNvSpPr>
            <a:spLocks noChangeShapeType="1"/>
          </p:cNvSpPr>
          <p:nvPr/>
        </p:nvSpPr>
        <p:spPr bwMode="auto">
          <a:xfrm flipV="1">
            <a:off x="7234238" y="4972050"/>
            <a:ext cx="481012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" name="Line 36"/>
          <p:cNvSpPr>
            <a:spLocks noChangeShapeType="1"/>
          </p:cNvSpPr>
          <p:nvPr/>
        </p:nvSpPr>
        <p:spPr bwMode="auto">
          <a:xfrm rot="88327">
            <a:off x="7713663" y="4970463"/>
            <a:ext cx="369887" cy="877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5" name="AutoShape 37"/>
          <p:cNvSpPr>
            <a:spLocks noChangeArrowheads="1"/>
          </p:cNvSpPr>
          <p:nvPr/>
        </p:nvSpPr>
        <p:spPr bwMode="auto">
          <a:xfrm rot="-9526876">
            <a:off x="7334250" y="4922838"/>
            <a:ext cx="395288" cy="614362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383 w 21600"/>
              <a:gd name="T13" fmla="*/ 4383 h 21600"/>
              <a:gd name="T14" fmla="*/ 17217 w 21600"/>
              <a:gd name="T15" fmla="*/ 1721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166" y="21600"/>
                </a:lnTo>
                <a:lnTo>
                  <a:pt x="16434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6" name="AutoShape 38"/>
          <p:cNvSpPr>
            <a:spLocks noChangeArrowheads="1"/>
          </p:cNvSpPr>
          <p:nvPr/>
        </p:nvSpPr>
        <p:spPr bwMode="auto">
          <a:xfrm>
            <a:off x="6038850" y="4618038"/>
            <a:ext cx="914400" cy="1371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57" name="Line 39"/>
          <p:cNvSpPr>
            <a:spLocks noChangeShapeType="1"/>
          </p:cNvSpPr>
          <p:nvPr/>
        </p:nvSpPr>
        <p:spPr bwMode="auto">
          <a:xfrm flipH="1">
            <a:off x="5962650" y="4770438"/>
            <a:ext cx="914400" cy="10668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184" name="Text Box 40"/>
          <p:cNvSpPr txBox="1">
            <a:spLocks noChangeArrowheads="1"/>
          </p:cNvSpPr>
          <p:nvPr/>
        </p:nvSpPr>
        <p:spPr bwMode="auto">
          <a:xfrm>
            <a:off x="3394075" y="1700213"/>
            <a:ext cx="14922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Section Plane </a:t>
            </a:r>
          </a:p>
          <a:p>
            <a:pPr algn="ctr" eaLnBrk="1" hangingPunct="1"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Through Apex</a:t>
            </a:r>
          </a:p>
        </p:txBody>
      </p:sp>
      <p:sp>
        <p:nvSpPr>
          <p:cNvPr id="390185" name="Text Box 41"/>
          <p:cNvSpPr txBox="1">
            <a:spLocks noChangeArrowheads="1"/>
          </p:cNvSpPr>
          <p:nvPr/>
        </p:nvSpPr>
        <p:spPr bwMode="auto">
          <a:xfrm>
            <a:off x="5513388" y="1547813"/>
            <a:ext cx="20145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Section Plane</a:t>
            </a:r>
          </a:p>
          <a:p>
            <a:pPr algn="ctr" eaLnBrk="1" hangingPunct="1"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Through Generators</a:t>
            </a:r>
          </a:p>
        </p:txBody>
      </p:sp>
      <p:sp>
        <p:nvSpPr>
          <p:cNvPr id="390186" name="Text Box 42"/>
          <p:cNvSpPr txBox="1">
            <a:spLocks noChangeArrowheads="1"/>
          </p:cNvSpPr>
          <p:nvPr/>
        </p:nvSpPr>
        <p:spPr bwMode="auto">
          <a:xfrm>
            <a:off x="3043238" y="3757613"/>
            <a:ext cx="22240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Section Plane Parallel </a:t>
            </a:r>
          </a:p>
          <a:p>
            <a:pPr algn="ctr" eaLnBrk="1" hangingPunct="1"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to end generator.</a:t>
            </a:r>
          </a:p>
        </p:txBody>
      </p:sp>
      <p:grpSp>
        <p:nvGrpSpPr>
          <p:cNvPr id="1061" name="Group 43"/>
          <p:cNvGrpSpPr>
            <a:grpSpLocks/>
          </p:cNvGrpSpPr>
          <p:nvPr/>
        </p:nvGrpSpPr>
        <p:grpSpPr bwMode="auto">
          <a:xfrm>
            <a:off x="6038850" y="2438400"/>
            <a:ext cx="990600" cy="1295400"/>
            <a:chOff x="4224" y="1632"/>
            <a:chExt cx="624" cy="816"/>
          </a:xfrm>
        </p:grpSpPr>
        <p:sp>
          <p:nvSpPr>
            <p:cNvPr id="1089" name="AutoShape 44"/>
            <p:cNvSpPr>
              <a:spLocks noChangeArrowheads="1"/>
            </p:cNvSpPr>
            <p:nvPr/>
          </p:nvSpPr>
          <p:spPr bwMode="auto">
            <a:xfrm>
              <a:off x="4224" y="1632"/>
              <a:ext cx="624" cy="816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90" name="Line 45"/>
            <p:cNvSpPr>
              <a:spLocks noChangeShapeType="1"/>
            </p:cNvSpPr>
            <p:nvPr/>
          </p:nvSpPr>
          <p:spPr bwMode="auto">
            <a:xfrm>
              <a:off x="4536" y="1632"/>
              <a:ext cx="0" cy="8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0190" name="Text Box 46"/>
          <p:cNvSpPr txBox="1">
            <a:spLocks noChangeArrowheads="1"/>
          </p:cNvSpPr>
          <p:nvPr/>
        </p:nvSpPr>
        <p:spPr bwMode="auto">
          <a:xfrm>
            <a:off x="5691188" y="3690938"/>
            <a:ext cx="15827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Section Plane </a:t>
            </a:r>
          </a:p>
          <a:p>
            <a:pPr algn="ctr" eaLnBrk="1" hangingPunct="1"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Parallel to Axis.</a:t>
            </a:r>
          </a:p>
        </p:txBody>
      </p:sp>
      <p:sp>
        <p:nvSpPr>
          <p:cNvPr id="390191" name="Text Box 47"/>
          <p:cNvSpPr txBox="1">
            <a:spLocks noChangeArrowheads="1"/>
          </p:cNvSpPr>
          <p:nvPr/>
        </p:nvSpPr>
        <p:spPr bwMode="auto">
          <a:xfrm>
            <a:off x="4637088" y="1604963"/>
            <a:ext cx="91598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Triangle</a:t>
            </a:r>
          </a:p>
        </p:txBody>
      </p:sp>
      <p:sp>
        <p:nvSpPr>
          <p:cNvPr id="390192" name="Text Box 48"/>
          <p:cNvSpPr txBox="1">
            <a:spLocks noChangeArrowheads="1"/>
          </p:cNvSpPr>
          <p:nvPr/>
        </p:nvSpPr>
        <p:spPr bwMode="auto">
          <a:xfrm>
            <a:off x="7516813" y="1585913"/>
            <a:ext cx="7794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Ellipse</a:t>
            </a:r>
          </a:p>
        </p:txBody>
      </p:sp>
      <p:sp>
        <p:nvSpPr>
          <p:cNvPr id="390193" name="Text Box 49"/>
          <p:cNvSpPr txBox="1">
            <a:spLocks noChangeArrowheads="1"/>
          </p:cNvSpPr>
          <p:nvPr/>
        </p:nvSpPr>
        <p:spPr bwMode="auto">
          <a:xfrm rot="-3954753">
            <a:off x="4166393" y="2577307"/>
            <a:ext cx="9953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Parabola</a:t>
            </a:r>
          </a:p>
        </p:txBody>
      </p:sp>
      <p:sp>
        <p:nvSpPr>
          <p:cNvPr id="390194" name="Text Box 50"/>
          <p:cNvSpPr txBox="1">
            <a:spLocks noChangeArrowheads="1"/>
          </p:cNvSpPr>
          <p:nvPr/>
        </p:nvSpPr>
        <p:spPr bwMode="auto">
          <a:xfrm>
            <a:off x="7129463" y="3776663"/>
            <a:ext cx="11080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Hyperbola</a:t>
            </a:r>
          </a:p>
        </p:txBody>
      </p:sp>
      <p:sp>
        <p:nvSpPr>
          <p:cNvPr id="1067" name="Line 51"/>
          <p:cNvSpPr>
            <a:spLocks noChangeShapeType="1"/>
          </p:cNvSpPr>
          <p:nvPr/>
        </p:nvSpPr>
        <p:spPr bwMode="auto">
          <a:xfrm flipV="1">
            <a:off x="4743450" y="13716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8" name="Line 52"/>
          <p:cNvSpPr>
            <a:spLocks noChangeShapeType="1"/>
          </p:cNvSpPr>
          <p:nvPr/>
        </p:nvSpPr>
        <p:spPr bwMode="auto">
          <a:xfrm flipH="1" flipV="1">
            <a:off x="7410450" y="990600"/>
            <a:ext cx="152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9" name="Line 53"/>
          <p:cNvSpPr>
            <a:spLocks noChangeShapeType="1"/>
          </p:cNvSpPr>
          <p:nvPr/>
        </p:nvSpPr>
        <p:spPr bwMode="auto">
          <a:xfrm flipV="1">
            <a:off x="7181850" y="35814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0" name="Line 54"/>
          <p:cNvSpPr>
            <a:spLocks noChangeShapeType="1"/>
          </p:cNvSpPr>
          <p:nvPr/>
        </p:nvSpPr>
        <p:spPr bwMode="auto">
          <a:xfrm>
            <a:off x="4591050" y="3124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1" name="Line 55"/>
          <p:cNvSpPr>
            <a:spLocks noChangeShapeType="1"/>
          </p:cNvSpPr>
          <p:nvPr/>
        </p:nvSpPr>
        <p:spPr bwMode="auto">
          <a:xfrm>
            <a:off x="4972050" y="47244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72" name="Line 56"/>
          <p:cNvSpPr>
            <a:spLocks noChangeShapeType="1"/>
          </p:cNvSpPr>
          <p:nvPr/>
        </p:nvSpPr>
        <p:spPr bwMode="auto">
          <a:xfrm>
            <a:off x="7258050" y="4876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0201" name="Text Box 57"/>
          <p:cNvSpPr txBox="1">
            <a:spLocks noChangeArrowheads="1"/>
          </p:cNvSpPr>
          <p:nvPr/>
        </p:nvSpPr>
        <p:spPr bwMode="auto">
          <a:xfrm>
            <a:off x="4819650" y="4443413"/>
            <a:ext cx="7794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Ellipse</a:t>
            </a:r>
          </a:p>
        </p:txBody>
      </p:sp>
      <p:sp>
        <p:nvSpPr>
          <p:cNvPr id="390202" name="Text Box 58"/>
          <p:cNvSpPr txBox="1">
            <a:spLocks noChangeArrowheads="1"/>
          </p:cNvSpPr>
          <p:nvPr/>
        </p:nvSpPr>
        <p:spPr bwMode="auto">
          <a:xfrm>
            <a:off x="3455988" y="6043613"/>
            <a:ext cx="16732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Cylinder through</a:t>
            </a:r>
          </a:p>
          <a:p>
            <a:pPr algn="ctr" eaLnBrk="1" hangingPunct="1"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 generators.</a:t>
            </a:r>
          </a:p>
        </p:txBody>
      </p:sp>
      <p:sp>
        <p:nvSpPr>
          <p:cNvPr id="390203" name="Text Box 59"/>
          <p:cNvSpPr txBox="1">
            <a:spLocks noChangeArrowheads="1"/>
          </p:cNvSpPr>
          <p:nvPr/>
        </p:nvSpPr>
        <p:spPr bwMode="auto">
          <a:xfrm>
            <a:off x="5661025" y="6043613"/>
            <a:ext cx="20939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Sq. Pyramid through </a:t>
            </a:r>
          </a:p>
          <a:p>
            <a:pPr algn="ctr" eaLnBrk="1" hangingPunct="1"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all slant edges</a:t>
            </a:r>
          </a:p>
        </p:txBody>
      </p:sp>
      <p:sp>
        <p:nvSpPr>
          <p:cNvPr id="390204" name="Text Box 60"/>
          <p:cNvSpPr txBox="1">
            <a:spLocks noChangeArrowheads="1"/>
          </p:cNvSpPr>
          <p:nvPr/>
        </p:nvSpPr>
        <p:spPr bwMode="auto">
          <a:xfrm>
            <a:off x="6953250" y="4519613"/>
            <a:ext cx="1143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Trapezium</a:t>
            </a:r>
          </a:p>
        </p:txBody>
      </p:sp>
      <p:sp>
        <p:nvSpPr>
          <p:cNvPr id="1077" name="Oval 61"/>
          <p:cNvSpPr>
            <a:spLocks noChangeArrowheads="1"/>
          </p:cNvSpPr>
          <p:nvPr/>
        </p:nvSpPr>
        <p:spPr bwMode="auto">
          <a:xfrm>
            <a:off x="3752850" y="4629150"/>
            <a:ext cx="762000" cy="246063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8" name="Rectangle 62"/>
          <p:cNvSpPr>
            <a:spLocks noChangeArrowheads="1"/>
          </p:cNvSpPr>
          <p:nvPr/>
        </p:nvSpPr>
        <p:spPr bwMode="auto">
          <a:xfrm>
            <a:off x="3752850" y="5949950"/>
            <a:ext cx="762000" cy="76200"/>
          </a:xfrm>
          <a:prstGeom prst="rect">
            <a:avLst/>
          </a:prstGeom>
          <a:solidFill>
            <a:schemeClr val="accent1"/>
          </a:solidFill>
          <a:ln w="317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0207" name="AutoShape 63"/>
          <p:cNvSpPr>
            <a:spLocks noChangeArrowheads="1"/>
          </p:cNvSpPr>
          <p:nvPr/>
        </p:nvSpPr>
        <p:spPr bwMode="auto">
          <a:xfrm>
            <a:off x="228600" y="228600"/>
            <a:ext cx="2667000" cy="1981200"/>
          </a:xfrm>
          <a:prstGeom prst="wedgeRoundRectCallout">
            <a:avLst>
              <a:gd name="adj1" fmla="val 61250"/>
              <a:gd name="adj2" fmla="val 84454"/>
              <a:gd name="adj3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endParaRPr lang="en-US" sz="1400" b="0"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390208" name="Text Box 64"/>
          <p:cNvSpPr txBox="1">
            <a:spLocks noChangeArrowheads="1"/>
          </p:cNvSpPr>
          <p:nvPr/>
        </p:nvSpPr>
        <p:spPr bwMode="auto">
          <a:xfrm>
            <a:off x="228600" y="381000"/>
            <a:ext cx="272415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sz="1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Typical Section Planes 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&amp;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Typical Shapes 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Of </a:t>
            </a:r>
          </a:p>
          <a:p>
            <a:pPr algn="ctr" eaLnBrk="1" hangingPunct="1">
              <a:defRPr/>
            </a:pPr>
            <a:r>
              <a:rPr lang="en-US" sz="180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Sections</a:t>
            </a:r>
            <a:r>
              <a:rPr lang="en-US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.</a:t>
            </a:r>
          </a:p>
        </p:txBody>
      </p:sp>
      <p:sp>
        <p:nvSpPr>
          <p:cNvPr id="1081" name="Line 11"/>
          <p:cNvSpPr>
            <a:spLocks noChangeShapeType="1"/>
          </p:cNvSpPr>
          <p:nvPr/>
        </p:nvSpPr>
        <p:spPr bwMode="auto">
          <a:xfrm>
            <a:off x="6400800" y="2457450"/>
            <a:ext cx="19050" cy="13716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082" name="Group 80"/>
          <p:cNvGrpSpPr>
            <a:grpSpLocks/>
          </p:cNvGrpSpPr>
          <p:nvPr/>
        </p:nvGrpSpPr>
        <p:grpSpPr bwMode="auto">
          <a:xfrm>
            <a:off x="8016875" y="46038"/>
            <a:ext cx="1096963" cy="182562"/>
            <a:chOff x="5050" y="29"/>
            <a:chExt cx="691" cy="115"/>
          </a:xfrm>
        </p:grpSpPr>
        <p:sp>
          <p:nvSpPr>
            <p:cNvPr id="1083" name="AutoShape 81">
              <a:hlinkClick r:id="rId10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4" name="AutoShape 82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5" name="AutoShape 83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6" name="AutoShape 84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7" name="AutoShape 85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88" name="AutoShape 86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112441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AutoShape 2"/>
          <p:cNvSpPr>
            <a:spLocks noChangeArrowheads="1"/>
          </p:cNvSpPr>
          <p:nvPr/>
        </p:nvSpPr>
        <p:spPr bwMode="auto">
          <a:xfrm rot="-5400000">
            <a:off x="2179638" y="4214812"/>
            <a:ext cx="1219200" cy="1158875"/>
          </a:xfrm>
          <a:prstGeom prst="pentagon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8339" name="Line 3"/>
          <p:cNvSpPr>
            <a:spLocks noChangeShapeType="1"/>
          </p:cNvSpPr>
          <p:nvPr/>
        </p:nvSpPr>
        <p:spPr bwMode="auto">
          <a:xfrm>
            <a:off x="1370013" y="4043363"/>
            <a:ext cx="457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340" name="Line 4"/>
          <p:cNvSpPr>
            <a:spLocks noChangeShapeType="1"/>
          </p:cNvSpPr>
          <p:nvPr/>
        </p:nvSpPr>
        <p:spPr bwMode="auto">
          <a:xfrm>
            <a:off x="2203450" y="4800600"/>
            <a:ext cx="1143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341" name="Line 5"/>
          <p:cNvSpPr>
            <a:spLocks noChangeShapeType="1"/>
          </p:cNvSpPr>
          <p:nvPr/>
        </p:nvSpPr>
        <p:spPr bwMode="auto">
          <a:xfrm>
            <a:off x="2660650" y="4191000"/>
            <a:ext cx="152400" cy="609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203450" y="2286000"/>
            <a:ext cx="1143000" cy="1905000"/>
            <a:chOff x="2160" y="1440"/>
            <a:chExt cx="720" cy="1200"/>
          </a:xfrm>
        </p:grpSpPr>
        <p:sp>
          <p:nvSpPr>
            <p:cNvPr id="53424" name="Rectangle 7"/>
            <p:cNvSpPr>
              <a:spLocks noChangeArrowheads="1"/>
            </p:cNvSpPr>
            <p:nvPr/>
          </p:nvSpPr>
          <p:spPr bwMode="auto">
            <a:xfrm>
              <a:off x="2160" y="1632"/>
              <a:ext cx="720" cy="912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25" name="Line 8"/>
            <p:cNvSpPr>
              <a:spLocks noChangeShapeType="1"/>
            </p:cNvSpPr>
            <p:nvPr/>
          </p:nvSpPr>
          <p:spPr bwMode="auto">
            <a:xfrm flipV="1">
              <a:off x="2544" y="1440"/>
              <a:ext cx="0" cy="1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26" name="Line 9"/>
            <p:cNvSpPr>
              <a:spLocks noChangeShapeType="1"/>
            </p:cNvSpPr>
            <p:nvPr/>
          </p:nvSpPr>
          <p:spPr bwMode="auto">
            <a:xfrm flipV="1">
              <a:off x="2448" y="1632"/>
              <a:ext cx="0" cy="91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8346" name="Line 10"/>
          <p:cNvSpPr>
            <a:spLocks noChangeShapeType="1"/>
          </p:cNvSpPr>
          <p:nvPr/>
        </p:nvSpPr>
        <p:spPr bwMode="auto">
          <a:xfrm flipH="1">
            <a:off x="1898650" y="2647950"/>
            <a:ext cx="17526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347" name="Line 11"/>
          <p:cNvSpPr>
            <a:spLocks noChangeShapeType="1"/>
          </p:cNvSpPr>
          <p:nvPr/>
        </p:nvSpPr>
        <p:spPr bwMode="auto">
          <a:xfrm>
            <a:off x="3575050" y="4038600"/>
            <a:ext cx="13716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2660650" y="4191000"/>
            <a:ext cx="2286000" cy="1219200"/>
            <a:chOff x="2448" y="2640"/>
            <a:chExt cx="1440" cy="768"/>
          </a:xfrm>
        </p:grpSpPr>
        <p:sp>
          <p:nvSpPr>
            <p:cNvPr id="53419" name="Line 13"/>
            <p:cNvSpPr>
              <a:spLocks noChangeShapeType="1"/>
            </p:cNvSpPr>
            <p:nvPr/>
          </p:nvSpPr>
          <p:spPr bwMode="auto">
            <a:xfrm>
              <a:off x="2448" y="2640"/>
              <a:ext cx="67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20" name="Line 14"/>
            <p:cNvSpPr>
              <a:spLocks noChangeShapeType="1"/>
            </p:cNvSpPr>
            <p:nvPr/>
          </p:nvSpPr>
          <p:spPr bwMode="auto">
            <a:xfrm>
              <a:off x="2880" y="2784"/>
              <a:ext cx="38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21" name="Line 15"/>
            <p:cNvSpPr>
              <a:spLocks noChangeShapeType="1"/>
            </p:cNvSpPr>
            <p:nvPr/>
          </p:nvSpPr>
          <p:spPr bwMode="auto">
            <a:xfrm>
              <a:off x="2880" y="3024"/>
              <a:ext cx="6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22" name="Line 16"/>
            <p:cNvSpPr>
              <a:spLocks noChangeShapeType="1"/>
            </p:cNvSpPr>
            <p:nvPr/>
          </p:nvSpPr>
          <p:spPr bwMode="auto">
            <a:xfrm>
              <a:off x="2880" y="3252"/>
              <a:ext cx="86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23" name="Line 17"/>
            <p:cNvSpPr>
              <a:spLocks noChangeShapeType="1"/>
            </p:cNvSpPr>
            <p:nvPr/>
          </p:nvSpPr>
          <p:spPr bwMode="auto">
            <a:xfrm>
              <a:off x="2448" y="3408"/>
              <a:ext cx="1440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58" name="Line 18"/>
          <p:cNvSpPr>
            <a:spLocks noChangeShapeType="1"/>
          </p:cNvSpPr>
          <p:nvPr/>
        </p:nvSpPr>
        <p:spPr bwMode="auto">
          <a:xfrm>
            <a:off x="3346450" y="2590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3727450" y="2514600"/>
            <a:ext cx="1219200" cy="2895600"/>
            <a:chOff x="3120" y="1584"/>
            <a:chExt cx="768" cy="1824"/>
          </a:xfrm>
        </p:grpSpPr>
        <p:sp>
          <p:nvSpPr>
            <p:cNvPr id="53413" name="Line 20"/>
            <p:cNvSpPr>
              <a:spLocks noChangeShapeType="1"/>
            </p:cNvSpPr>
            <p:nvPr/>
          </p:nvSpPr>
          <p:spPr bwMode="auto">
            <a:xfrm flipV="1">
              <a:off x="3120" y="1632"/>
              <a:ext cx="0" cy="1008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4" name="Line 21"/>
            <p:cNvSpPr>
              <a:spLocks noChangeShapeType="1"/>
            </p:cNvSpPr>
            <p:nvPr/>
          </p:nvSpPr>
          <p:spPr bwMode="auto">
            <a:xfrm flipV="1">
              <a:off x="3264" y="1632"/>
              <a:ext cx="0" cy="115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5" name="Line 22"/>
            <p:cNvSpPr>
              <a:spLocks noChangeShapeType="1"/>
            </p:cNvSpPr>
            <p:nvPr/>
          </p:nvSpPr>
          <p:spPr bwMode="auto">
            <a:xfrm flipV="1">
              <a:off x="3504" y="1584"/>
              <a:ext cx="0" cy="144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6" name="Line 23"/>
            <p:cNvSpPr>
              <a:spLocks noChangeShapeType="1"/>
            </p:cNvSpPr>
            <p:nvPr/>
          </p:nvSpPr>
          <p:spPr bwMode="auto">
            <a:xfrm flipV="1">
              <a:off x="3744" y="1584"/>
              <a:ext cx="0" cy="168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7" name="Line 24"/>
            <p:cNvSpPr>
              <a:spLocks noChangeShapeType="1"/>
            </p:cNvSpPr>
            <p:nvPr/>
          </p:nvSpPr>
          <p:spPr bwMode="auto">
            <a:xfrm flipV="1">
              <a:off x="3888" y="1584"/>
              <a:ext cx="0" cy="1824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8" name="Line 25"/>
            <p:cNvSpPr>
              <a:spLocks noChangeShapeType="1"/>
            </p:cNvSpPr>
            <p:nvPr/>
          </p:nvSpPr>
          <p:spPr bwMode="auto">
            <a:xfrm>
              <a:off x="3120" y="1632"/>
              <a:ext cx="768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2203450" y="2895600"/>
            <a:ext cx="2895600" cy="885825"/>
            <a:chOff x="2160" y="1824"/>
            <a:chExt cx="1824" cy="558"/>
          </a:xfrm>
        </p:grpSpPr>
        <p:sp>
          <p:nvSpPr>
            <p:cNvPr id="53410" name="Line 27"/>
            <p:cNvSpPr>
              <a:spLocks noChangeShapeType="1"/>
            </p:cNvSpPr>
            <p:nvPr/>
          </p:nvSpPr>
          <p:spPr bwMode="auto">
            <a:xfrm>
              <a:off x="2880" y="1824"/>
              <a:ext cx="110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1" name="Line 28"/>
            <p:cNvSpPr>
              <a:spLocks noChangeShapeType="1"/>
            </p:cNvSpPr>
            <p:nvPr/>
          </p:nvSpPr>
          <p:spPr bwMode="auto">
            <a:xfrm>
              <a:off x="2448" y="2160"/>
              <a:ext cx="1536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12" name="Line 29"/>
            <p:cNvSpPr>
              <a:spLocks noChangeShapeType="1"/>
            </p:cNvSpPr>
            <p:nvPr/>
          </p:nvSpPr>
          <p:spPr bwMode="auto">
            <a:xfrm>
              <a:off x="2160" y="2382"/>
              <a:ext cx="1824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3676650" y="2851150"/>
            <a:ext cx="1290638" cy="971550"/>
            <a:chOff x="3984" y="1536"/>
            <a:chExt cx="813" cy="612"/>
          </a:xfrm>
        </p:grpSpPr>
        <p:sp>
          <p:nvSpPr>
            <p:cNvPr id="53405" name="Oval 31"/>
            <p:cNvSpPr>
              <a:spLocks noChangeArrowheads="1"/>
            </p:cNvSpPr>
            <p:nvPr/>
          </p:nvSpPr>
          <p:spPr bwMode="auto">
            <a:xfrm>
              <a:off x="4374" y="210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06" name="Oval 32"/>
            <p:cNvSpPr>
              <a:spLocks noChangeArrowheads="1"/>
            </p:cNvSpPr>
            <p:nvPr/>
          </p:nvSpPr>
          <p:spPr bwMode="auto">
            <a:xfrm>
              <a:off x="3984" y="1881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07" name="Oval 33"/>
            <p:cNvSpPr>
              <a:spLocks noChangeArrowheads="1"/>
            </p:cNvSpPr>
            <p:nvPr/>
          </p:nvSpPr>
          <p:spPr bwMode="auto">
            <a:xfrm>
              <a:off x="4749" y="1875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08" name="Oval 34"/>
            <p:cNvSpPr>
              <a:spLocks noChangeArrowheads="1"/>
            </p:cNvSpPr>
            <p:nvPr/>
          </p:nvSpPr>
          <p:spPr bwMode="auto">
            <a:xfrm>
              <a:off x="4134" y="1536"/>
              <a:ext cx="48" cy="48"/>
            </a:xfrm>
            <a:prstGeom prst="ellipse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409" name="Oval 35"/>
            <p:cNvSpPr>
              <a:spLocks noChangeArrowheads="1"/>
            </p:cNvSpPr>
            <p:nvPr/>
          </p:nvSpPr>
          <p:spPr bwMode="auto">
            <a:xfrm>
              <a:off x="4611" y="1542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8372" name="Line 36"/>
          <p:cNvSpPr>
            <a:spLocks noChangeShapeType="1"/>
          </p:cNvSpPr>
          <p:nvPr/>
        </p:nvSpPr>
        <p:spPr bwMode="auto">
          <a:xfrm>
            <a:off x="4718050" y="2895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373" name="Line 37"/>
          <p:cNvSpPr>
            <a:spLocks noChangeShapeType="1"/>
          </p:cNvSpPr>
          <p:nvPr/>
        </p:nvSpPr>
        <p:spPr bwMode="auto">
          <a:xfrm flipH="1">
            <a:off x="4337050" y="3429000"/>
            <a:ext cx="609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374" name="Line 38"/>
          <p:cNvSpPr>
            <a:spLocks noChangeShapeType="1"/>
          </p:cNvSpPr>
          <p:nvPr/>
        </p:nvSpPr>
        <p:spPr bwMode="auto">
          <a:xfrm>
            <a:off x="3727450" y="3429000"/>
            <a:ext cx="609600" cy="381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375" name="Line 39"/>
          <p:cNvSpPr>
            <a:spLocks noChangeShapeType="1"/>
          </p:cNvSpPr>
          <p:nvPr/>
        </p:nvSpPr>
        <p:spPr bwMode="auto">
          <a:xfrm flipH="1">
            <a:off x="3727450" y="2895600"/>
            <a:ext cx="228600" cy="5334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376" name="Line 40"/>
          <p:cNvSpPr>
            <a:spLocks noChangeShapeType="1"/>
          </p:cNvSpPr>
          <p:nvPr/>
        </p:nvSpPr>
        <p:spPr bwMode="auto">
          <a:xfrm>
            <a:off x="3727450" y="3429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377" name="Line 41"/>
          <p:cNvSpPr>
            <a:spLocks noChangeShapeType="1"/>
          </p:cNvSpPr>
          <p:nvPr/>
        </p:nvSpPr>
        <p:spPr bwMode="auto">
          <a:xfrm>
            <a:off x="3727450" y="4038600"/>
            <a:ext cx="1219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378" name="Line 42"/>
          <p:cNvSpPr>
            <a:spLocks noChangeShapeType="1"/>
          </p:cNvSpPr>
          <p:nvPr/>
        </p:nvSpPr>
        <p:spPr bwMode="auto">
          <a:xfrm flipV="1">
            <a:off x="4946650" y="3429000"/>
            <a:ext cx="0" cy="609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379" name="Line 43"/>
          <p:cNvSpPr>
            <a:spLocks noChangeShapeType="1"/>
          </p:cNvSpPr>
          <p:nvPr/>
        </p:nvSpPr>
        <p:spPr bwMode="auto">
          <a:xfrm flipV="1">
            <a:off x="4337050" y="38100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380" name="Line 44"/>
          <p:cNvSpPr>
            <a:spLocks noChangeShapeType="1"/>
          </p:cNvSpPr>
          <p:nvPr/>
        </p:nvSpPr>
        <p:spPr bwMode="auto">
          <a:xfrm>
            <a:off x="3956050" y="2895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381" name="Line 45"/>
          <p:cNvSpPr>
            <a:spLocks noChangeShapeType="1"/>
          </p:cNvSpPr>
          <p:nvPr/>
        </p:nvSpPr>
        <p:spPr bwMode="auto">
          <a:xfrm>
            <a:off x="4718050" y="28956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46"/>
          <p:cNvGrpSpPr>
            <a:grpSpLocks/>
          </p:cNvGrpSpPr>
          <p:nvPr/>
        </p:nvGrpSpPr>
        <p:grpSpPr bwMode="auto">
          <a:xfrm>
            <a:off x="2236788" y="4191000"/>
            <a:ext cx="1109662" cy="1181100"/>
            <a:chOff x="2181" y="2640"/>
            <a:chExt cx="699" cy="744"/>
          </a:xfrm>
        </p:grpSpPr>
        <p:sp>
          <p:nvSpPr>
            <p:cNvPr id="53396" name="Line 47"/>
            <p:cNvSpPr>
              <a:spLocks noChangeShapeType="1"/>
            </p:cNvSpPr>
            <p:nvPr/>
          </p:nvSpPr>
          <p:spPr bwMode="auto">
            <a:xfrm>
              <a:off x="2181" y="3048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7" name="Line 48"/>
            <p:cNvSpPr>
              <a:spLocks noChangeShapeType="1"/>
            </p:cNvSpPr>
            <p:nvPr/>
          </p:nvSpPr>
          <p:spPr bwMode="auto">
            <a:xfrm>
              <a:off x="2208" y="2976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8" name="Line 49"/>
            <p:cNvSpPr>
              <a:spLocks noChangeShapeType="1"/>
            </p:cNvSpPr>
            <p:nvPr/>
          </p:nvSpPr>
          <p:spPr bwMode="auto">
            <a:xfrm>
              <a:off x="2247" y="2898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9" name="Line 50"/>
            <p:cNvSpPr>
              <a:spLocks noChangeShapeType="1"/>
            </p:cNvSpPr>
            <p:nvPr/>
          </p:nvSpPr>
          <p:spPr bwMode="auto">
            <a:xfrm>
              <a:off x="2295" y="2823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00" name="Line 51"/>
            <p:cNvSpPr>
              <a:spLocks noChangeShapeType="1"/>
            </p:cNvSpPr>
            <p:nvPr/>
          </p:nvSpPr>
          <p:spPr bwMode="auto">
            <a:xfrm>
              <a:off x="2352" y="2784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01" name="Line 52"/>
            <p:cNvSpPr>
              <a:spLocks noChangeShapeType="1"/>
            </p:cNvSpPr>
            <p:nvPr/>
          </p:nvSpPr>
          <p:spPr bwMode="auto">
            <a:xfrm>
              <a:off x="2400" y="2712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02" name="Line 53"/>
            <p:cNvSpPr>
              <a:spLocks noChangeShapeType="1"/>
            </p:cNvSpPr>
            <p:nvPr/>
          </p:nvSpPr>
          <p:spPr bwMode="auto">
            <a:xfrm>
              <a:off x="2448" y="2640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03" name="Line 54"/>
            <p:cNvSpPr>
              <a:spLocks noChangeShapeType="1"/>
            </p:cNvSpPr>
            <p:nvPr/>
          </p:nvSpPr>
          <p:spPr bwMode="auto">
            <a:xfrm>
              <a:off x="2592" y="2688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404" name="Line 55"/>
            <p:cNvSpPr>
              <a:spLocks noChangeShapeType="1"/>
            </p:cNvSpPr>
            <p:nvPr/>
          </p:nvSpPr>
          <p:spPr bwMode="auto">
            <a:xfrm>
              <a:off x="2736" y="273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56"/>
          <p:cNvGrpSpPr>
            <a:grpSpLocks/>
          </p:cNvGrpSpPr>
          <p:nvPr/>
        </p:nvGrpSpPr>
        <p:grpSpPr bwMode="auto">
          <a:xfrm>
            <a:off x="3727450" y="2876550"/>
            <a:ext cx="1176338" cy="857250"/>
            <a:chOff x="3120" y="1812"/>
            <a:chExt cx="741" cy="540"/>
          </a:xfrm>
        </p:grpSpPr>
        <p:sp>
          <p:nvSpPr>
            <p:cNvPr id="53384" name="Line 57"/>
            <p:cNvSpPr>
              <a:spLocks noChangeShapeType="1"/>
            </p:cNvSpPr>
            <p:nvPr/>
          </p:nvSpPr>
          <p:spPr bwMode="auto">
            <a:xfrm>
              <a:off x="3168" y="2064"/>
              <a:ext cx="192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5" name="Line 58"/>
            <p:cNvSpPr>
              <a:spLocks noChangeShapeType="1"/>
            </p:cNvSpPr>
            <p:nvPr/>
          </p:nvSpPr>
          <p:spPr bwMode="auto">
            <a:xfrm>
              <a:off x="3190" y="1983"/>
              <a:ext cx="287" cy="3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6" name="Line 59"/>
            <p:cNvSpPr>
              <a:spLocks noChangeShapeType="1"/>
            </p:cNvSpPr>
            <p:nvPr/>
          </p:nvSpPr>
          <p:spPr bwMode="auto">
            <a:xfrm>
              <a:off x="3216" y="1920"/>
              <a:ext cx="336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7" name="Line 60"/>
            <p:cNvSpPr>
              <a:spLocks noChangeShapeType="1"/>
            </p:cNvSpPr>
            <p:nvPr/>
          </p:nvSpPr>
          <p:spPr bwMode="auto">
            <a:xfrm>
              <a:off x="3120" y="2112"/>
              <a:ext cx="96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8" name="Line 61"/>
            <p:cNvSpPr>
              <a:spLocks noChangeShapeType="1"/>
            </p:cNvSpPr>
            <p:nvPr/>
          </p:nvSpPr>
          <p:spPr bwMode="auto">
            <a:xfrm>
              <a:off x="3237" y="1857"/>
              <a:ext cx="358" cy="4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9" name="Line 62"/>
            <p:cNvSpPr>
              <a:spLocks noChangeShapeType="1"/>
            </p:cNvSpPr>
            <p:nvPr/>
          </p:nvSpPr>
          <p:spPr bwMode="auto">
            <a:xfrm>
              <a:off x="3288" y="1842"/>
              <a:ext cx="368" cy="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0" name="Line 63"/>
            <p:cNvSpPr>
              <a:spLocks noChangeShapeType="1"/>
            </p:cNvSpPr>
            <p:nvPr/>
          </p:nvSpPr>
          <p:spPr bwMode="auto">
            <a:xfrm>
              <a:off x="3339" y="1824"/>
              <a:ext cx="357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1" name="Line 64"/>
            <p:cNvSpPr>
              <a:spLocks noChangeShapeType="1"/>
            </p:cNvSpPr>
            <p:nvPr/>
          </p:nvSpPr>
          <p:spPr bwMode="auto">
            <a:xfrm>
              <a:off x="3453" y="1812"/>
              <a:ext cx="372" cy="3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2" name="Line 65"/>
            <p:cNvSpPr>
              <a:spLocks noChangeShapeType="1"/>
            </p:cNvSpPr>
            <p:nvPr/>
          </p:nvSpPr>
          <p:spPr bwMode="auto">
            <a:xfrm>
              <a:off x="3525" y="1824"/>
              <a:ext cx="336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3" name="Line 66"/>
            <p:cNvSpPr>
              <a:spLocks noChangeShapeType="1"/>
            </p:cNvSpPr>
            <p:nvPr/>
          </p:nvSpPr>
          <p:spPr bwMode="auto">
            <a:xfrm>
              <a:off x="3660" y="1821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4" name="Line 67"/>
            <p:cNvSpPr>
              <a:spLocks noChangeShapeType="1"/>
            </p:cNvSpPr>
            <p:nvPr/>
          </p:nvSpPr>
          <p:spPr bwMode="auto">
            <a:xfrm>
              <a:off x="3600" y="1824"/>
              <a:ext cx="24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95" name="Line 68"/>
            <p:cNvSpPr>
              <a:spLocks noChangeShapeType="1"/>
            </p:cNvSpPr>
            <p:nvPr/>
          </p:nvSpPr>
          <p:spPr bwMode="auto">
            <a:xfrm>
              <a:off x="3390" y="1812"/>
              <a:ext cx="38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" name="Group 69"/>
          <p:cNvGrpSpPr>
            <a:grpSpLocks/>
          </p:cNvGrpSpPr>
          <p:nvPr/>
        </p:nvGrpSpPr>
        <p:grpSpPr bwMode="auto">
          <a:xfrm>
            <a:off x="679450" y="1133475"/>
            <a:ext cx="2662238" cy="2676525"/>
            <a:chOff x="1200" y="714"/>
            <a:chExt cx="1677" cy="1686"/>
          </a:xfrm>
        </p:grpSpPr>
        <p:sp>
          <p:nvSpPr>
            <p:cNvPr id="53381" name="Line 70"/>
            <p:cNvSpPr>
              <a:spLocks noChangeShapeType="1"/>
            </p:cNvSpPr>
            <p:nvPr/>
          </p:nvSpPr>
          <p:spPr bwMode="auto">
            <a:xfrm flipH="1" flipV="1">
              <a:off x="1200" y="1248"/>
              <a:ext cx="960" cy="115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2" name="Line 71"/>
            <p:cNvSpPr>
              <a:spLocks noChangeShapeType="1"/>
            </p:cNvSpPr>
            <p:nvPr/>
          </p:nvSpPr>
          <p:spPr bwMode="auto">
            <a:xfrm flipH="1" flipV="1">
              <a:off x="1488" y="1056"/>
              <a:ext cx="96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83" name="Line 72"/>
            <p:cNvSpPr>
              <a:spLocks noChangeShapeType="1"/>
            </p:cNvSpPr>
            <p:nvPr/>
          </p:nvSpPr>
          <p:spPr bwMode="auto">
            <a:xfrm flipH="1" flipV="1">
              <a:off x="1917" y="714"/>
              <a:ext cx="960" cy="1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8409" name="Oval 73"/>
          <p:cNvSpPr>
            <a:spLocks noChangeArrowheads="1"/>
          </p:cNvSpPr>
          <p:nvPr/>
        </p:nvSpPr>
        <p:spPr bwMode="auto">
          <a:xfrm>
            <a:off x="984250" y="2362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8410" name="Oval 74"/>
          <p:cNvSpPr>
            <a:spLocks noChangeArrowheads="1"/>
          </p:cNvSpPr>
          <p:nvPr/>
        </p:nvSpPr>
        <p:spPr bwMode="auto">
          <a:xfrm>
            <a:off x="1746250" y="2362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8411" name="Oval 75"/>
          <p:cNvSpPr>
            <a:spLocks noChangeArrowheads="1"/>
          </p:cNvSpPr>
          <p:nvPr/>
        </p:nvSpPr>
        <p:spPr bwMode="auto">
          <a:xfrm>
            <a:off x="1060450" y="1600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8412" name="Oval 76"/>
          <p:cNvSpPr>
            <a:spLocks noChangeArrowheads="1"/>
          </p:cNvSpPr>
          <p:nvPr/>
        </p:nvSpPr>
        <p:spPr bwMode="auto">
          <a:xfrm>
            <a:off x="2355850" y="1752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8413" name="Oval 77"/>
          <p:cNvSpPr>
            <a:spLocks noChangeArrowheads="1"/>
          </p:cNvSpPr>
          <p:nvPr/>
        </p:nvSpPr>
        <p:spPr bwMode="auto">
          <a:xfrm>
            <a:off x="1898650" y="1219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8414" name="Line 78"/>
          <p:cNvSpPr>
            <a:spLocks noChangeShapeType="1"/>
          </p:cNvSpPr>
          <p:nvPr/>
        </p:nvSpPr>
        <p:spPr bwMode="auto">
          <a:xfrm>
            <a:off x="1060450" y="1600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415" name="Line 79"/>
          <p:cNvSpPr>
            <a:spLocks noChangeShapeType="1"/>
          </p:cNvSpPr>
          <p:nvPr/>
        </p:nvSpPr>
        <p:spPr bwMode="auto">
          <a:xfrm>
            <a:off x="1060450" y="23622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416" name="Line 80"/>
          <p:cNvSpPr>
            <a:spLocks noChangeShapeType="1"/>
          </p:cNvSpPr>
          <p:nvPr/>
        </p:nvSpPr>
        <p:spPr bwMode="auto">
          <a:xfrm flipV="1">
            <a:off x="1822450" y="17526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417" name="Line 81"/>
          <p:cNvSpPr>
            <a:spLocks noChangeShapeType="1"/>
          </p:cNvSpPr>
          <p:nvPr/>
        </p:nvSpPr>
        <p:spPr bwMode="auto">
          <a:xfrm flipH="1">
            <a:off x="1060450" y="1219200"/>
            <a:ext cx="838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418" name="Line 82"/>
          <p:cNvSpPr>
            <a:spLocks noChangeShapeType="1"/>
          </p:cNvSpPr>
          <p:nvPr/>
        </p:nvSpPr>
        <p:spPr bwMode="auto">
          <a:xfrm rot="144524">
            <a:off x="1873250" y="123825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419" name="Text Box 83"/>
          <p:cNvSpPr txBox="1">
            <a:spLocks noChangeArrowheads="1"/>
          </p:cNvSpPr>
          <p:nvPr/>
        </p:nvSpPr>
        <p:spPr bwMode="auto">
          <a:xfrm>
            <a:off x="1196975" y="3810000"/>
            <a:ext cx="312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X</a:t>
            </a:r>
          </a:p>
        </p:txBody>
      </p:sp>
      <p:sp>
        <p:nvSpPr>
          <p:cNvPr id="398420" name="Text Box 84"/>
          <p:cNvSpPr txBox="1">
            <a:spLocks noChangeArrowheads="1"/>
          </p:cNvSpPr>
          <p:nvPr/>
        </p:nvSpPr>
        <p:spPr bwMode="auto">
          <a:xfrm>
            <a:off x="4987925" y="3886200"/>
            <a:ext cx="3127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Y</a:t>
            </a:r>
          </a:p>
        </p:txBody>
      </p:sp>
      <p:sp>
        <p:nvSpPr>
          <p:cNvPr id="398421" name="Line 85"/>
          <p:cNvSpPr>
            <a:spLocks noChangeShapeType="1"/>
          </p:cNvSpPr>
          <p:nvPr/>
        </p:nvSpPr>
        <p:spPr bwMode="auto">
          <a:xfrm>
            <a:off x="3956050" y="28956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" name="Group 86"/>
          <p:cNvGrpSpPr>
            <a:grpSpLocks/>
          </p:cNvGrpSpPr>
          <p:nvPr/>
        </p:nvGrpSpPr>
        <p:grpSpPr bwMode="auto">
          <a:xfrm>
            <a:off x="1060450" y="1600200"/>
            <a:ext cx="2274888" cy="1828800"/>
            <a:chOff x="1440" y="1008"/>
            <a:chExt cx="1433" cy="1152"/>
          </a:xfrm>
        </p:grpSpPr>
        <p:sp>
          <p:nvSpPr>
            <p:cNvPr id="53378" name="Line 87"/>
            <p:cNvSpPr>
              <a:spLocks noChangeShapeType="1"/>
            </p:cNvSpPr>
            <p:nvPr/>
          </p:nvSpPr>
          <p:spPr bwMode="auto">
            <a:xfrm flipH="1">
              <a:off x="1536" y="1008"/>
              <a:ext cx="1152" cy="10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9" name="Text Box 88"/>
            <p:cNvSpPr txBox="1">
              <a:spLocks noChangeArrowheads="1"/>
            </p:cNvSpPr>
            <p:nvPr/>
          </p:nvSpPr>
          <p:spPr bwMode="auto">
            <a:xfrm>
              <a:off x="1440" y="1968"/>
              <a:ext cx="2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X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3380" name="Text Box 89"/>
            <p:cNvSpPr txBox="1">
              <a:spLocks noChangeArrowheads="1"/>
            </p:cNvSpPr>
            <p:nvPr/>
          </p:nvSpPr>
          <p:spPr bwMode="auto">
            <a:xfrm>
              <a:off x="2640" y="1008"/>
              <a:ext cx="2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Y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11" name="Group 90"/>
          <p:cNvGrpSpPr>
            <a:grpSpLocks/>
          </p:cNvGrpSpPr>
          <p:nvPr/>
        </p:nvGrpSpPr>
        <p:grpSpPr bwMode="auto">
          <a:xfrm>
            <a:off x="1060450" y="1295400"/>
            <a:ext cx="1295400" cy="1066800"/>
            <a:chOff x="1440" y="816"/>
            <a:chExt cx="816" cy="672"/>
          </a:xfrm>
        </p:grpSpPr>
        <p:sp>
          <p:nvSpPr>
            <p:cNvPr id="53364" name="Line 91"/>
            <p:cNvSpPr>
              <a:spLocks noChangeShapeType="1"/>
            </p:cNvSpPr>
            <p:nvPr/>
          </p:nvSpPr>
          <p:spPr bwMode="auto">
            <a:xfrm>
              <a:off x="1824" y="816"/>
              <a:ext cx="240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5" name="Line 92"/>
            <p:cNvSpPr>
              <a:spLocks noChangeShapeType="1"/>
            </p:cNvSpPr>
            <p:nvPr/>
          </p:nvSpPr>
          <p:spPr bwMode="auto">
            <a:xfrm>
              <a:off x="1728" y="864"/>
              <a:ext cx="38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6" name="Line 93"/>
            <p:cNvSpPr>
              <a:spLocks noChangeShapeType="1"/>
            </p:cNvSpPr>
            <p:nvPr/>
          </p:nvSpPr>
          <p:spPr bwMode="auto">
            <a:xfrm>
              <a:off x="1632" y="912"/>
              <a:ext cx="576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7" name="Line 94"/>
            <p:cNvSpPr>
              <a:spLocks noChangeShapeType="1"/>
            </p:cNvSpPr>
            <p:nvPr/>
          </p:nvSpPr>
          <p:spPr bwMode="auto">
            <a:xfrm>
              <a:off x="1536" y="960"/>
              <a:ext cx="72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8" name="Line 95"/>
            <p:cNvSpPr>
              <a:spLocks noChangeShapeType="1"/>
            </p:cNvSpPr>
            <p:nvPr/>
          </p:nvSpPr>
          <p:spPr bwMode="auto">
            <a:xfrm>
              <a:off x="1440" y="1008"/>
              <a:ext cx="76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69" name="Line 96"/>
            <p:cNvSpPr>
              <a:spLocks noChangeShapeType="1"/>
            </p:cNvSpPr>
            <p:nvPr/>
          </p:nvSpPr>
          <p:spPr bwMode="auto">
            <a:xfrm>
              <a:off x="1440" y="1056"/>
              <a:ext cx="72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0" name="Line 97"/>
            <p:cNvSpPr>
              <a:spLocks noChangeShapeType="1"/>
            </p:cNvSpPr>
            <p:nvPr/>
          </p:nvSpPr>
          <p:spPr bwMode="auto">
            <a:xfrm>
              <a:off x="1440" y="1104"/>
              <a:ext cx="67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1" name="Line 98"/>
            <p:cNvSpPr>
              <a:spLocks noChangeShapeType="1"/>
            </p:cNvSpPr>
            <p:nvPr/>
          </p:nvSpPr>
          <p:spPr bwMode="auto">
            <a:xfrm>
              <a:off x="1456" y="1152"/>
              <a:ext cx="57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2" name="Line 99"/>
            <p:cNvSpPr>
              <a:spLocks noChangeShapeType="1"/>
            </p:cNvSpPr>
            <p:nvPr/>
          </p:nvSpPr>
          <p:spPr bwMode="auto">
            <a:xfrm>
              <a:off x="1440" y="1200"/>
              <a:ext cx="57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3" name="Line 100"/>
            <p:cNvSpPr>
              <a:spLocks noChangeShapeType="1"/>
            </p:cNvSpPr>
            <p:nvPr/>
          </p:nvSpPr>
          <p:spPr bwMode="auto">
            <a:xfrm>
              <a:off x="1440" y="1248"/>
              <a:ext cx="528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4" name="Line 101"/>
            <p:cNvSpPr>
              <a:spLocks noChangeShapeType="1"/>
            </p:cNvSpPr>
            <p:nvPr/>
          </p:nvSpPr>
          <p:spPr bwMode="auto">
            <a:xfrm>
              <a:off x="1440" y="1344"/>
              <a:ext cx="38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5" name="Line 102"/>
            <p:cNvSpPr>
              <a:spLocks noChangeShapeType="1"/>
            </p:cNvSpPr>
            <p:nvPr/>
          </p:nvSpPr>
          <p:spPr bwMode="auto">
            <a:xfrm>
              <a:off x="1440" y="1392"/>
              <a:ext cx="24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6" name="Line 103"/>
            <p:cNvSpPr>
              <a:spLocks noChangeShapeType="1"/>
            </p:cNvSpPr>
            <p:nvPr/>
          </p:nvSpPr>
          <p:spPr bwMode="auto">
            <a:xfrm>
              <a:off x="1440" y="1440"/>
              <a:ext cx="9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377" name="Line 104"/>
            <p:cNvSpPr>
              <a:spLocks noChangeShapeType="1"/>
            </p:cNvSpPr>
            <p:nvPr/>
          </p:nvSpPr>
          <p:spPr bwMode="auto">
            <a:xfrm>
              <a:off x="1440" y="1296"/>
              <a:ext cx="480" cy="1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98441" name="Text Box 105"/>
          <p:cNvSpPr txBox="1">
            <a:spLocks noChangeArrowheads="1"/>
          </p:cNvSpPr>
          <p:nvPr/>
        </p:nvSpPr>
        <p:spPr bwMode="auto">
          <a:xfrm rot="-2242808">
            <a:off x="1798638" y="3098800"/>
            <a:ext cx="197643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0">
                <a:latin typeface="Times New Roman" pitchFamily="18" charset="0"/>
              </a:rPr>
              <a:t>a’             b’ e’                c’ d’</a:t>
            </a:r>
          </a:p>
        </p:txBody>
      </p:sp>
      <p:grpSp>
        <p:nvGrpSpPr>
          <p:cNvPr id="12" name="Group 106"/>
          <p:cNvGrpSpPr>
            <a:grpSpLocks/>
          </p:cNvGrpSpPr>
          <p:nvPr/>
        </p:nvGrpSpPr>
        <p:grpSpPr bwMode="auto">
          <a:xfrm>
            <a:off x="749300" y="990600"/>
            <a:ext cx="1885950" cy="1641475"/>
            <a:chOff x="1244" y="624"/>
            <a:chExt cx="1188" cy="1034"/>
          </a:xfrm>
        </p:grpSpPr>
        <p:sp>
          <p:nvSpPr>
            <p:cNvPr id="53359" name="Text Box 107"/>
            <p:cNvSpPr txBox="1">
              <a:spLocks noChangeArrowheads="1"/>
            </p:cNvSpPr>
            <p:nvPr/>
          </p:nvSpPr>
          <p:spPr bwMode="auto">
            <a:xfrm>
              <a:off x="1244" y="1428"/>
              <a:ext cx="1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3360" name="Text Box 108"/>
            <p:cNvSpPr txBox="1">
              <a:spLocks noChangeArrowheads="1"/>
            </p:cNvSpPr>
            <p:nvPr/>
          </p:nvSpPr>
          <p:spPr bwMode="auto">
            <a:xfrm>
              <a:off x="1296" y="864"/>
              <a:ext cx="1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53361" name="Text Box 109"/>
            <p:cNvSpPr txBox="1">
              <a:spLocks noChangeArrowheads="1"/>
            </p:cNvSpPr>
            <p:nvPr/>
          </p:nvSpPr>
          <p:spPr bwMode="auto">
            <a:xfrm>
              <a:off x="1872" y="624"/>
              <a:ext cx="1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53362" name="Text Box 110"/>
            <p:cNvSpPr txBox="1">
              <a:spLocks noChangeArrowheads="1"/>
            </p:cNvSpPr>
            <p:nvPr/>
          </p:nvSpPr>
          <p:spPr bwMode="auto">
            <a:xfrm>
              <a:off x="1728" y="1485"/>
              <a:ext cx="1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53363" name="Text Box 111"/>
            <p:cNvSpPr txBox="1">
              <a:spLocks noChangeArrowheads="1"/>
            </p:cNvSpPr>
            <p:nvPr/>
          </p:nvSpPr>
          <p:spPr bwMode="auto">
            <a:xfrm>
              <a:off x="2247" y="966"/>
              <a:ext cx="18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D</a:t>
              </a:r>
            </a:p>
          </p:txBody>
        </p:sp>
      </p:grpSp>
      <p:grpSp>
        <p:nvGrpSpPr>
          <p:cNvPr id="13" name="Group 112"/>
          <p:cNvGrpSpPr>
            <a:grpSpLocks/>
          </p:cNvGrpSpPr>
          <p:nvPr/>
        </p:nvGrpSpPr>
        <p:grpSpPr bwMode="auto">
          <a:xfrm>
            <a:off x="2012950" y="4038600"/>
            <a:ext cx="1555750" cy="1570038"/>
            <a:chOff x="2040" y="2544"/>
            <a:chExt cx="980" cy="989"/>
          </a:xfrm>
        </p:grpSpPr>
        <p:sp>
          <p:nvSpPr>
            <p:cNvPr id="53354" name="Text Box 113"/>
            <p:cNvSpPr txBox="1">
              <a:spLocks noChangeArrowheads="1"/>
            </p:cNvSpPr>
            <p:nvPr/>
          </p:nvSpPr>
          <p:spPr bwMode="auto">
            <a:xfrm>
              <a:off x="2040" y="2928"/>
              <a:ext cx="15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3355" name="Text Box 114"/>
            <p:cNvSpPr txBox="1">
              <a:spLocks noChangeArrowheads="1"/>
            </p:cNvSpPr>
            <p:nvPr/>
          </p:nvSpPr>
          <p:spPr bwMode="auto">
            <a:xfrm>
              <a:off x="2304" y="2544"/>
              <a:ext cx="15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53356" name="Text Box 115"/>
            <p:cNvSpPr txBox="1">
              <a:spLocks noChangeArrowheads="1"/>
            </p:cNvSpPr>
            <p:nvPr/>
          </p:nvSpPr>
          <p:spPr bwMode="auto">
            <a:xfrm>
              <a:off x="2856" y="2708"/>
              <a:ext cx="1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53357" name="Text Box 116"/>
            <p:cNvSpPr txBox="1">
              <a:spLocks noChangeArrowheads="1"/>
            </p:cNvSpPr>
            <p:nvPr/>
          </p:nvSpPr>
          <p:spPr bwMode="auto">
            <a:xfrm>
              <a:off x="2400" y="3360"/>
              <a:ext cx="16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53358" name="Text Box 117"/>
            <p:cNvSpPr txBox="1">
              <a:spLocks noChangeArrowheads="1"/>
            </p:cNvSpPr>
            <p:nvPr/>
          </p:nvSpPr>
          <p:spPr bwMode="auto">
            <a:xfrm>
              <a:off x="2848" y="3168"/>
              <a:ext cx="15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c</a:t>
              </a:r>
            </a:p>
          </p:txBody>
        </p:sp>
      </p:grpSp>
      <p:sp>
        <p:nvSpPr>
          <p:cNvPr id="398454" name="Text Box 118"/>
          <p:cNvSpPr txBox="1">
            <a:spLocks noChangeArrowheads="1"/>
          </p:cNvSpPr>
          <p:nvPr/>
        </p:nvSpPr>
        <p:spPr bwMode="auto">
          <a:xfrm rot="-2304892">
            <a:off x="349250" y="1328738"/>
            <a:ext cx="949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000" b="0">
                <a:latin typeface="Times New Roman" pitchFamily="18" charset="0"/>
              </a:rPr>
              <a:t>TRUE SHAPE</a:t>
            </a:r>
          </a:p>
        </p:txBody>
      </p:sp>
      <p:grpSp>
        <p:nvGrpSpPr>
          <p:cNvPr id="17" name="Group 154"/>
          <p:cNvGrpSpPr>
            <a:grpSpLocks/>
          </p:cNvGrpSpPr>
          <p:nvPr/>
        </p:nvGrpSpPr>
        <p:grpSpPr bwMode="auto">
          <a:xfrm>
            <a:off x="3459163" y="2590800"/>
            <a:ext cx="1804987" cy="1447800"/>
            <a:chOff x="2013" y="1632"/>
            <a:chExt cx="1137" cy="912"/>
          </a:xfrm>
        </p:grpSpPr>
        <p:sp>
          <p:nvSpPr>
            <p:cNvPr id="53332" name="Text Box 155"/>
            <p:cNvSpPr txBox="1">
              <a:spLocks noChangeArrowheads="1"/>
            </p:cNvSpPr>
            <p:nvPr/>
          </p:nvSpPr>
          <p:spPr bwMode="auto">
            <a:xfrm>
              <a:off x="2352" y="2352"/>
              <a:ext cx="2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a”</a:t>
              </a:r>
            </a:p>
          </p:txBody>
        </p:sp>
        <p:sp>
          <p:nvSpPr>
            <p:cNvPr id="53333" name="Text Box 156"/>
            <p:cNvSpPr txBox="1">
              <a:spLocks noChangeArrowheads="1"/>
            </p:cNvSpPr>
            <p:nvPr/>
          </p:nvSpPr>
          <p:spPr bwMode="auto">
            <a:xfrm>
              <a:off x="2928" y="1995"/>
              <a:ext cx="22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b”</a:t>
              </a:r>
            </a:p>
          </p:txBody>
        </p:sp>
        <p:sp>
          <p:nvSpPr>
            <p:cNvPr id="53334" name="Text Box 157"/>
            <p:cNvSpPr txBox="1">
              <a:spLocks noChangeArrowheads="1"/>
            </p:cNvSpPr>
            <p:nvPr/>
          </p:nvSpPr>
          <p:spPr bwMode="auto">
            <a:xfrm>
              <a:off x="2688" y="1632"/>
              <a:ext cx="2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c”</a:t>
              </a:r>
            </a:p>
          </p:txBody>
        </p:sp>
        <p:sp>
          <p:nvSpPr>
            <p:cNvPr id="53335" name="Text Box 158"/>
            <p:cNvSpPr txBox="1">
              <a:spLocks noChangeArrowheads="1"/>
            </p:cNvSpPr>
            <p:nvPr/>
          </p:nvSpPr>
          <p:spPr bwMode="auto">
            <a:xfrm>
              <a:off x="2304" y="1632"/>
              <a:ext cx="22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d”</a:t>
              </a:r>
            </a:p>
          </p:txBody>
        </p:sp>
        <p:sp>
          <p:nvSpPr>
            <p:cNvPr id="53336" name="Text Box 159"/>
            <p:cNvSpPr txBox="1">
              <a:spLocks noChangeArrowheads="1"/>
            </p:cNvSpPr>
            <p:nvPr/>
          </p:nvSpPr>
          <p:spPr bwMode="auto">
            <a:xfrm>
              <a:off x="2013" y="2010"/>
              <a:ext cx="21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e”</a:t>
              </a:r>
            </a:p>
          </p:txBody>
        </p:sp>
      </p:grpSp>
      <p:grpSp>
        <p:nvGrpSpPr>
          <p:cNvPr id="18" name="Group 160"/>
          <p:cNvGrpSpPr>
            <a:grpSpLocks/>
          </p:cNvGrpSpPr>
          <p:nvPr/>
        </p:nvGrpSpPr>
        <p:grpSpPr bwMode="auto">
          <a:xfrm>
            <a:off x="0" y="-38100"/>
            <a:ext cx="5843588" cy="1169988"/>
            <a:chOff x="0" y="-24"/>
            <a:chExt cx="3681" cy="737"/>
          </a:xfrm>
        </p:grpSpPr>
        <p:sp>
          <p:nvSpPr>
            <p:cNvPr id="53330" name="Rectangle 161"/>
            <p:cNvSpPr>
              <a:spLocks noChangeArrowheads="1"/>
            </p:cNvSpPr>
            <p:nvPr/>
          </p:nvSpPr>
          <p:spPr bwMode="auto">
            <a:xfrm>
              <a:off x="0" y="0"/>
              <a:ext cx="3648" cy="672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498" name="Text Box 162"/>
            <p:cNvSpPr txBox="1">
              <a:spLocks noChangeArrowheads="1"/>
            </p:cNvSpPr>
            <p:nvPr/>
          </p:nvSpPr>
          <p:spPr bwMode="auto">
            <a:xfrm>
              <a:off x="24" y="-24"/>
              <a:ext cx="3657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Problem 1:</a:t>
              </a:r>
              <a:r>
                <a:rPr lang="en-US" sz="1400" b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 pentagonal prism , 30 mm base side &amp; 50 mm axis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is standing on Hp on it’s base whose one side is perpendicular to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Vp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It is cut by a section plane 45</a:t>
              </a:r>
              <a:r>
                <a:rPr lang="en-US" sz="1400" b="0" baseline="300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0 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inclined to Hp, through mid point of axis.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Draw Fv,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sec.Tv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&amp; sec. Side view. Also draw true shape of section and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Development of surface of remaining solid.</a:t>
              </a:r>
            </a:p>
          </p:txBody>
        </p:sp>
      </p:grpSp>
      <p:grpSp>
        <p:nvGrpSpPr>
          <p:cNvPr id="19" name="Group 163"/>
          <p:cNvGrpSpPr>
            <a:grpSpLocks/>
          </p:cNvGrpSpPr>
          <p:nvPr/>
        </p:nvGrpSpPr>
        <p:grpSpPr bwMode="auto">
          <a:xfrm>
            <a:off x="5768975" y="0"/>
            <a:ext cx="3359150" cy="1828800"/>
            <a:chOff x="3634" y="0"/>
            <a:chExt cx="2116" cy="1152"/>
          </a:xfrm>
        </p:grpSpPr>
        <p:sp>
          <p:nvSpPr>
            <p:cNvPr id="398500" name="AutoShape 164"/>
            <p:cNvSpPr>
              <a:spLocks noChangeArrowheads="1"/>
            </p:cNvSpPr>
            <p:nvPr/>
          </p:nvSpPr>
          <p:spPr bwMode="auto">
            <a:xfrm>
              <a:off x="3660" y="0"/>
              <a:ext cx="2016" cy="1152"/>
            </a:xfrm>
            <a:prstGeom prst="wedgeRectCallout">
              <a:avLst>
                <a:gd name="adj1" fmla="val -83630"/>
                <a:gd name="adj2" fmla="val 69968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>
                <a:defRPr/>
              </a:pPr>
              <a:endParaRPr lang="en-US" sz="1400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398501" name="Text Box 165"/>
            <p:cNvSpPr txBox="1">
              <a:spLocks noChangeArrowheads="1"/>
            </p:cNvSpPr>
            <p:nvPr/>
          </p:nvSpPr>
          <p:spPr bwMode="auto">
            <a:xfrm>
              <a:off x="3634" y="0"/>
              <a:ext cx="2116" cy="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Solution </a:t>
              </a:r>
              <a:r>
                <a:rPr lang="en-US" sz="1400" dirty="0" err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Steps:</a:t>
              </a:r>
              <a:r>
                <a:rPr lang="en-US" sz="1400" b="0" i="1" dirty="0" err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for</a:t>
              </a:r>
              <a:r>
                <a:rPr lang="en-US" sz="1400" b="0" i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sectional views:</a:t>
              </a:r>
              <a:r>
                <a:rPr lang="en-US" sz="1400" b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Draw three views of standing prism.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Locate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sec.plane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in Fv as described.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Project points where edges are getting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Cut on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Tv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&amp;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Sv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as shown in illustration.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Join those points in sequence and show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Section lines in it.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Make remaining part of solid dark</a:t>
              </a:r>
              <a:r>
                <a:rPr lang="en-US" sz="1400" b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.</a:t>
              </a:r>
            </a:p>
          </p:txBody>
        </p:sp>
      </p:grpSp>
      <p:grpSp>
        <p:nvGrpSpPr>
          <p:cNvPr id="20" name="Group 166"/>
          <p:cNvGrpSpPr>
            <a:grpSpLocks/>
          </p:cNvGrpSpPr>
          <p:nvPr/>
        </p:nvGrpSpPr>
        <p:grpSpPr bwMode="auto">
          <a:xfrm>
            <a:off x="-57150" y="4562475"/>
            <a:ext cx="2282825" cy="2246313"/>
            <a:chOff x="-36" y="2874"/>
            <a:chExt cx="1438" cy="1415"/>
          </a:xfrm>
        </p:grpSpPr>
        <p:sp>
          <p:nvSpPr>
            <p:cNvPr id="53326" name="Rectangle 167"/>
            <p:cNvSpPr>
              <a:spLocks noChangeArrowheads="1"/>
            </p:cNvSpPr>
            <p:nvPr/>
          </p:nvSpPr>
          <p:spPr bwMode="auto">
            <a:xfrm>
              <a:off x="12" y="2874"/>
              <a:ext cx="1296" cy="13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8504" name="Text Box 168"/>
            <p:cNvSpPr txBox="1">
              <a:spLocks noChangeArrowheads="1"/>
            </p:cNvSpPr>
            <p:nvPr/>
          </p:nvSpPr>
          <p:spPr bwMode="auto">
            <a:xfrm>
              <a:off x="-36" y="2874"/>
              <a:ext cx="1438" cy="1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For True Shape: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Draw x</a:t>
              </a:r>
              <a:r>
                <a:rPr lang="en-US" sz="1400" b="0" baseline="-250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y</a:t>
              </a:r>
              <a:r>
                <a:rPr lang="en-US" sz="1400" b="0" baseline="-250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// to sec. plane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Draw projectors on it from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cut points.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Mark distances of points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of Sectioned part from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Tv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,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on above projectors from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x</a:t>
              </a:r>
              <a:r>
                <a:rPr lang="en-US" sz="1400" b="0" baseline="-250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y</a:t>
              </a:r>
              <a:r>
                <a:rPr lang="en-US" sz="1400" b="0" baseline="-250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and join in sequence.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Draw section lines in it.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It is required true shape</a:t>
              </a:r>
              <a:r>
                <a:rPr lang="en-US" sz="1400" b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.</a:t>
              </a:r>
            </a:p>
          </p:txBody>
        </p:sp>
      </p:grpSp>
      <p:grpSp>
        <p:nvGrpSpPr>
          <p:cNvPr id="53317" name="Group 187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53318" name="AutoShape 188">
              <a:hlinkClick r:id="rId3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19" name="AutoShape 189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0" name="AutoShape 190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1" name="AutoShape 191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2" name="AutoShape 192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323" name="AutoShape 193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08337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8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8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8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8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98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98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8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8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8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98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98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9" dur="500"/>
                                        <p:tgtEl>
                                          <p:spTgt spid="398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4" dur="500"/>
                                        <p:tgtEl>
                                          <p:spTgt spid="39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9" dur="500"/>
                                        <p:tgtEl>
                                          <p:spTgt spid="398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98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98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 nodeType="clickPar">
                      <p:stCondLst>
                        <p:cond delay="indefinite"/>
                      </p:stCondLst>
                      <p:childTnLst>
                        <p:par>
                          <p:cTn id="1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6" dur="500"/>
                                        <p:tgtEl>
                                          <p:spTgt spid="39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1" dur="500"/>
                                        <p:tgtEl>
                                          <p:spTgt spid="39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36" dur="500"/>
                                        <p:tgtEl>
                                          <p:spTgt spid="39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1" dur="500"/>
                                        <p:tgtEl>
                                          <p:spTgt spid="398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9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9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9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39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98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98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9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398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98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398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3983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3983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398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398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3983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3983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398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398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398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398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398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398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3983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3983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 nodeType="clickPar">
                      <p:stCondLst>
                        <p:cond delay="indefinite"/>
                      </p:stCondLst>
                      <p:childTnLst>
                        <p:par>
                          <p:cTn id="1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 nodeType="clickPar">
                      <p:stCondLst>
                        <p:cond delay="indefinite"/>
                      </p:stCondLst>
                      <p:childTnLst>
                        <p:par>
                          <p:cTn id="2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 nodeType="clickPar">
                      <p:stCondLst>
                        <p:cond delay="indefinite"/>
                      </p:stCondLst>
                      <p:childTnLst>
                        <p:par>
                          <p:cTn id="2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3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 nodeType="clickPar">
                      <p:stCondLst>
                        <p:cond delay="indefinite"/>
                      </p:stCondLst>
                      <p:childTnLst>
                        <p:par>
                          <p:cTn id="2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8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 nodeType="clickPar">
                      <p:stCondLst>
                        <p:cond delay="indefinite"/>
                      </p:stCondLst>
                      <p:childTnLst>
                        <p:par>
                          <p:cTn id="2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398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398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398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398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3984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3984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4" dur="500" fill="hold"/>
                                        <p:tgtEl>
                                          <p:spTgt spid="3984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5" dur="500" fill="hold"/>
                                        <p:tgtEl>
                                          <p:spTgt spid="3984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 nodeType="clickPar">
                      <p:stCondLst>
                        <p:cond delay="indefinite"/>
                      </p:stCondLst>
                      <p:childTnLst>
                        <p:par>
                          <p:cTn id="2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398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398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 nodeType="clickPar">
                      <p:stCondLst>
                        <p:cond delay="indefinite"/>
                      </p:stCondLst>
                      <p:childTnLst>
                        <p:par>
                          <p:cTn id="2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81" dur="500"/>
                                        <p:tgtEl>
                                          <p:spTgt spid="398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8338" grpId="0" animBg="1"/>
      <p:bldP spid="398339" grpId="0" animBg="1"/>
      <p:bldP spid="398340" grpId="0" animBg="1"/>
      <p:bldP spid="398341" grpId="0" animBg="1"/>
      <p:bldP spid="398346" grpId="0" animBg="1"/>
      <p:bldP spid="398347" grpId="0" animBg="1"/>
      <p:bldP spid="398372" grpId="0" animBg="1"/>
      <p:bldP spid="398373" grpId="0" animBg="1"/>
      <p:bldP spid="398374" grpId="0" animBg="1"/>
      <p:bldP spid="398375" grpId="0" animBg="1"/>
      <p:bldP spid="398376" grpId="0" animBg="1"/>
      <p:bldP spid="398377" grpId="0" animBg="1"/>
      <p:bldP spid="398378" grpId="0" animBg="1"/>
      <p:bldP spid="398379" grpId="0" animBg="1"/>
      <p:bldP spid="398380" grpId="0" animBg="1"/>
      <p:bldP spid="398381" grpId="0" animBg="1"/>
      <p:bldP spid="398409" grpId="0" animBg="1"/>
      <p:bldP spid="398410" grpId="0" animBg="1"/>
      <p:bldP spid="398411" grpId="0" animBg="1"/>
      <p:bldP spid="398412" grpId="0" animBg="1"/>
      <p:bldP spid="398413" grpId="0" animBg="1"/>
      <p:bldP spid="398414" grpId="0" animBg="1"/>
      <p:bldP spid="398415" grpId="0" animBg="1"/>
      <p:bldP spid="398416" grpId="0" animBg="1"/>
      <p:bldP spid="398417" grpId="0" animBg="1"/>
      <p:bldP spid="398418" grpId="0" animBg="1"/>
      <p:bldP spid="398419" grpId="0" autoUpdateAnimBg="0"/>
      <p:bldP spid="398420" grpId="0" autoUpdateAnimBg="0"/>
      <p:bldP spid="398421" grpId="0" animBg="1"/>
      <p:bldP spid="398441" grpId="0" autoUpdateAnimBg="0"/>
      <p:bldP spid="39845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Line 2"/>
          <p:cNvSpPr>
            <a:spLocks noChangeShapeType="1"/>
          </p:cNvSpPr>
          <p:nvPr/>
        </p:nvSpPr>
        <p:spPr bwMode="auto">
          <a:xfrm>
            <a:off x="2057400" y="4165600"/>
            <a:ext cx="4365625" cy="1588"/>
          </a:xfrm>
          <a:prstGeom prst="line">
            <a:avLst/>
          </a:prstGeom>
          <a:noFill/>
          <a:ln w="47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387" name="Rectangle 3"/>
          <p:cNvSpPr>
            <a:spLocks noChangeArrowheads="1"/>
          </p:cNvSpPr>
          <p:nvPr/>
        </p:nvSpPr>
        <p:spPr bwMode="auto">
          <a:xfrm>
            <a:off x="6510338" y="4067175"/>
            <a:ext cx="109537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0">
                <a:solidFill>
                  <a:srgbClr val="000000"/>
                </a:solidFill>
                <a:latin typeface="Times New Roman" pitchFamily="18" charset="0"/>
              </a:rPr>
              <a:t>Y</a:t>
            </a:r>
            <a:endParaRPr lang="en-US" sz="2400" b="0">
              <a:latin typeface="Times New Roman" pitchFamily="18" charset="0"/>
            </a:endParaRPr>
          </a:p>
        </p:txBody>
      </p:sp>
      <p:sp>
        <p:nvSpPr>
          <p:cNvPr id="400388" name="Oval 4"/>
          <p:cNvSpPr>
            <a:spLocks noChangeArrowheads="1"/>
          </p:cNvSpPr>
          <p:nvPr/>
        </p:nvSpPr>
        <p:spPr bwMode="auto">
          <a:xfrm>
            <a:off x="2514600" y="4518025"/>
            <a:ext cx="1603375" cy="1603375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514600" y="4518025"/>
            <a:ext cx="1600200" cy="1600200"/>
            <a:chOff x="1440" y="2750"/>
            <a:chExt cx="1008" cy="1008"/>
          </a:xfrm>
        </p:grpSpPr>
        <p:sp>
          <p:nvSpPr>
            <p:cNvPr id="2225" name="Line 6"/>
            <p:cNvSpPr>
              <a:spLocks noChangeShapeType="1"/>
            </p:cNvSpPr>
            <p:nvPr/>
          </p:nvSpPr>
          <p:spPr bwMode="auto">
            <a:xfrm>
              <a:off x="1958" y="2750"/>
              <a:ext cx="2" cy="1008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6" name="Line 7"/>
            <p:cNvSpPr>
              <a:spLocks noChangeShapeType="1"/>
            </p:cNvSpPr>
            <p:nvPr/>
          </p:nvSpPr>
          <p:spPr bwMode="auto">
            <a:xfrm>
              <a:off x="1440" y="3252"/>
              <a:ext cx="1008" cy="2"/>
            </a:xfrm>
            <a:prstGeom prst="line">
              <a:avLst/>
            </a:prstGeom>
            <a:noFill/>
            <a:ln w="1588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7" name="Line 8"/>
            <p:cNvSpPr>
              <a:spLocks noChangeShapeType="1"/>
            </p:cNvSpPr>
            <p:nvPr/>
          </p:nvSpPr>
          <p:spPr bwMode="auto">
            <a:xfrm flipH="1" flipV="1">
              <a:off x="1552" y="2904"/>
              <a:ext cx="778" cy="678"/>
            </a:xfrm>
            <a:prstGeom prst="line">
              <a:avLst/>
            </a:prstGeom>
            <a:noFill/>
            <a:ln w="1588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8" name="Line 9"/>
            <p:cNvSpPr>
              <a:spLocks noChangeShapeType="1"/>
            </p:cNvSpPr>
            <p:nvPr/>
          </p:nvSpPr>
          <p:spPr bwMode="auto">
            <a:xfrm flipV="1">
              <a:off x="1554" y="2926"/>
              <a:ext cx="778" cy="678"/>
            </a:xfrm>
            <a:prstGeom prst="line">
              <a:avLst/>
            </a:prstGeom>
            <a:noFill/>
            <a:ln w="1588">
              <a:solidFill>
                <a:srgbClr val="B2B2B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378075" y="4264025"/>
            <a:ext cx="1903413" cy="2057400"/>
            <a:chOff x="1354" y="2590"/>
            <a:chExt cx="1199" cy="1296"/>
          </a:xfrm>
        </p:grpSpPr>
        <p:sp>
          <p:nvSpPr>
            <p:cNvPr id="2217" name="Rectangle 11"/>
            <p:cNvSpPr>
              <a:spLocks noChangeArrowheads="1"/>
            </p:cNvSpPr>
            <p:nvPr/>
          </p:nvSpPr>
          <p:spPr bwMode="auto">
            <a:xfrm>
              <a:off x="1498" y="2832"/>
              <a:ext cx="56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400" b="0">
                  <a:solidFill>
                    <a:srgbClr val="000000"/>
                  </a:solidFill>
                  <a:latin typeface="Times New Roman" pitchFamily="18" charset="0"/>
                </a:rPr>
                <a:t>h</a:t>
              </a:r>
              <a:endParaRPr lang="en-US" sz="4800" b="0">
                <a:latin typeface="Times New Roman" pitchFamily="18" charset="0"/>
              </a:endParaRPr>
            </a:p>
          </p:txBody>
        </p:sp>
        <p:sp>
          <p:nvSpPr>
            <p:cNvPr id="2218" name="Rectangle 12"/>
            <p:cNvSpPr>
              <a:spLocks noChangeArrowheads="1"/>
            </p:cNvSpPr>
            <p:nvPr/>
          </p:nvSpPr>
          <p:spPr bwMode="auto">
            <a:xfrm>
              <a:off x="1354" y="3156"/>
              <a:ext cx="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0">
                  <a:solidFill>
                    <a:srgbClr val="000000"/>
                  </a:solidFill>
                  <a:latin typeface="Times New Roman" pitchFamily="18" charset="0"/>
                </a:rPr>
                <a:t>a</a:t>
              </a:r>
              <a:endParaRPr lang="en-US" sz="4800" b="0">
                <a:latin typeface="Times New Roman" pitchFamily="18" charset="0"/>
              </a:endParaRPr>
            </a:p>
          </p:txBody>
        </p:sp>
        <p:sp>
          <p:nvSpPr>
            <p:cNvPr id="2219" name="Rectangle 13"/>
            <p:cNvSpPr>
              <a:spLocks noChangeArrowheads="1"/>
            </p:cNvSpPr>
            <p:nvPr/>
          </p:nvSpPr>
          <p:spPr bwMode="auto">
            <a:xfrm>
              <a:off x="1498" y="3558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0">
                  <a:solidFill>
                    <a:srgbClr val="000000"/>
                  </a:solidFill>
                  <a:latin typeface="Times New Roman" pitchFamily="18" charset="0"/>
                </a:rPr>
                <a:t>b</a:t>
              </a:r>
              <a:endParaRPr lang="en-US" sz="4800" b="0">
                <a:latin typeface="Times New Roman" pitchFamily="18" charset="0"/>
              </a:endParaRPr>
            </a:p>
          </p:txBody>
        </p:sp>
        <p:sp>
          <p:nvSpPr>
            <p:cNvPr id="2220" name="Rectangle 14"/>
            <p:cNvSpPr>
              <a:spLocks noChangeArrowheads="1"/>
            </p:cNvSpPr>
            <p:nvPr/>
          </p:nvSpPr>
          <p:spPr bwMode="auto">
            <a:xfrm>
              <a:off x="1930" y="3732"/>
              <a:ext cx="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0">
                  <a:solidFill>
                    <a:srgbClr val="000000"/>
                  </a:solidFill>
                  <a:latin typeface="Times New Roman" pitchFamily="18" charset="0"/>
                </a:rPr>
                <a:t>c</a:t>
              </a:r>
              <a:endParaRPr lang="en-US" sz="4800" b="0">
                <a:latin typeface="Times New Roman" pitchFamily="18" charset="0"/>
              </a:endParaRPr>
            </a:p>
          </p:txBody>
        </p:sp>
        <p:sp>
          <p:nvSpPr>
            <p:cNvPr id="2221" name="Rectangle 15"/>
            <p:cNvSpPr>
              <a:spLocks noChangeArrowheads="1"/>
            </p:cNvSpPr>
            <p:nvPr/>
          </p:nvSpPr>
          <p:spPr bwMode="auto">
            <a:xfrm>
              <a:off x="2362" y="3558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0">
                  <a:solidFill>
                    <a:srgbClr val="000000"/>
                  </a:solidFill>
                  <a:latin typeface="Times New Roman" pitchFamily="18" charset="0"/>
                </a:rPr>
                <a:t>d</a:t>
              </a:r>
              <a:endParaRPr lang="en-US" sz="4800" b="0">
                <a:latin typeface="Times New Roman" pitchFamily="18" charset="0"/>
              </a:endParaRPr>
            </a:p>
          </p:txBody>
        </p:sp>
        <p:sp>
          <p:nvSpPr>
            <p:cNvPr id="2222" name="Rectangle 16"/>
            <p:cNvSpPr>
              <a:spLocks noChangeArrowheads="1"/>
            </p:cNvSpPr>
            <p:nvPr/>
          </p:nvSpPr>
          <p:spPr bwMode="auto">
            <a:xfrm>
              <a:off x="2496" y="3178"/>
              <a:ext cx="57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0">
                  <a:solidFill>
                    <a:srgbClr val="000000"/>
                  </a:solidFill>
                  <a:latin typeface="Times New Roman" pitchFamily="18" charset="0"/>
                </a:rPr>
                <a:t>e</a:t>
              </a:r>
              <a:endParaRPr lang="en-US" sz="4800" b="0">
                <a:latin typeface="Times New Roman" pitchFamily="18" charset="0"/>
              </a:endParaRPr>
            </a:p>
          </p:txBody>
        </p:sp>
        <p:sp>
          <p:nvSpPr>
            <p:cNvPr id="2223" name="Rectangle 17"/>
            <p:cNvSpPr>
              <a:spLocks noChangeArrowheads="1"/>
            </p:cNvSpPr>
            <p:nvPr/>
          </p:nvSpPr>
          <p:spPr bwMode="auto">
            <a:xfrm>
              <a:off x="1930" y="2590"/>
              <a:ext cx="6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0">
                  <a:solidFill>
                    <a:srgbClr val="000000"/>
                  </a:solidFill>
                  <a:latin typeface="Times New Roman" pitchFamily="18" charset="0"/>
                </a:rPr>
                <a:t>g</a:t>
              </a:r>
              <a:endParaRPr lang="en-US" sz="4800" b="0">
                <a:latin typeface="Times New Roman" pitchFamily="18" charset="0"/>
              </a:endParaRPr>
            </a:p>
          </p:txBody>
        </p:sp>
        <p:sp>
          <p:nvSpPr>
            <p:cNvPr id="2224" name="Rectangle 18"/>
            <p:cNvSpPr>
              <a:spLocks noChangeArrowheads="1"/>
            </p:cNvSpPr>
            <p:nvPr/>
          </p:nvSpPr>
          <p:spPr bwMode="auto">
            <a:xfrm>
              <a:off x="2362" y="2850"/>
              <a:ext cx="4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b="0">
                  <a:solidFill>
                    <a:srgbClr val="000000"/>
                  </a:solidFill>
                  <a:latin typeface="Times New Roman" pitchFamily="18" charset="0"/>
                </a:rPr>
                <a:t>f</a:t>
              </a:r>
              <a:endParaRPr lang="en-US" sz="4800" b="0">
                <a:latin typeface="Times New Roman" pitchFamily="18" charset="0"/>
              </a:endParaRPr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495550" y="2295525"/>
            <a:ext cx="1641475" cy="1876425"/>
            <a:chOff x="1770" y="1646"/>
            <a:chExt cx="517" cy="591"/>
          </a:xfrm>
        </p:grpSpPr>
        <p:sp>
          <p:nvSpPr>
            <p:cNvPr id="2215" name="Freeform 20"/>
            <p:cNvSpPr>
              <a:spLocks/>
            </p:cNvSpPr>
            <p:nvPr/>
          </p:nvSpPr>
          <p:spPr bwMode="auto">
            <a:xfrm>
              <a:off x="1776" y="1656"/>
              <a:ext cx="504" cy="576"/>
            </a:xfrm>
            <a:custGeom>
              <a:avLst/>
              <a:gdLst>
                <a:gd name="T0" fmla="*/ 252 w 504"/>
                <a:gd name="T1" fmla="*/ 0 h 576"/>
                <a:gd name="T2" fmla="*/ 0 w 504"/>
                <a:gd name="T3" fmla="*/ 576 h 576"/>
                <a:gd name="T4" fmla="*/ 504 w 504"/>
                <a:gd name="T5" fmla="*/ 576 h 576"/>
                <a:gd name="T6" fmla="*/ 252 w 504"/>
                <a:gd name="T7" fmla="*/ 0 h 5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4"/>
                <a:gd name="T13" fmla="*/ 0 h 576"/>
                <a:gd name="T14" fmla="*/ 504 w 504"/>
                <a:gd name="T15" fmla="*/ 576 h 5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4" h="576">
                  <a:moveTo>
                    <a:pt x="252" y="0"/>
                  </a:moveTo>
                  <a:lnTo>
                    <a:pt x="0" y="576"/>
                  </a:lnTo>
                  <a:lnTo>
                    <a:pt x="504" y="57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21"/>
            <p:cNvSpPr>
              <a:spLocks noEditPoints="1"/>
            </p:cNvSpPr>
            <p:nvPr/>
          </p:nvSpPr>
          <p:spPr bwMode="auto">
            <a:xfrm>
              <a:off x="1770" y="1646"/>
              <a:ext cx="517" cy="591"/>
            </a:xfrm>
            <a:custGeom>
              <a:avLst/>
              <a:gdLst>
                <a:gd name="T0" fmla="*/ 3 w 517"/>
                <a:gd name="T1" fmla="*/ 585 h 591"/>
                <a:gd name="T2" fmla="*/ 0 w 517"/>
                <a:gd name="T3" fmla="*/ 590 h 591"/>
                <a:gd name="T4" fmla="*/ 6 w 517"/>
                <a:gd name="T5" fmla="*/ 591 h 591"/>
                <a:gd name="T6" fmla="*/ 510 w 517"/>
                <a:gd name="T7" fmla="*/ 591 h 591"/>
                <a:gd name="T8" fmla="*/ 517 w 517"/>
                <a:gd name="T9" fmla="*/ 591 h 591"/>
                <a:gd name="T10" fmla="*/ 514 w 517"/>
                <a:gd name="T11" fmla="*/ 585 h 591"/>
                <a:gd name="T12" fmla="*/ 262 w 517"/>
                <a:gd name="T13" fmla="*/ 9 h 591"/>
                <a:gd name="T14" fmla="*/ 258 w 517"/>
                <a:gd name="T15" fmla="*/ 0 h 591"/>
                <a:gd name="T16" fmla="*/ 255 w 517"/>
                <a:gd name="T17" fmla="*/ 9 h 591"/>
                <a:gd name="T18" fmla="*/ 3 w 517"/>
                <a:gd name="T19" fmla="*/ 585 h 591"/>
                <a:gd name="T20" fmla="*/ 262 w 517"/>
                <a:gd name="T21" fmla="*/ 12 h 591"/>
                <a:gd name="T22" fmla="*/ 258 w 517"/>
                <a:gd name="T23" fmla="*/ 10 h 591"/>
                <a:gd name="T24" fmla="*/ 254 w 517"/>
                <a:gd name="T25" fmla="*/ 12 h 591"/>
                <a:gd name="T26" fmla="*/ 506 w 517"/>
                <a:gd name="T27" fmla="*/ 588 h 591"/>
                <a:gd name="T28" fmla="*/ 510 w 517"/>
                <a:gd name="T29" fmla="*/ 586 h 591"/>
                <a:gd name="T30" fmla="*/ 510 w 517"/>
                <a:gd name="T31" fmla="*/ 582 h 591"/>
                <a:gd name="T32" fmla="*/ 6 w 517"/>
                <a:gd name="T33" fmla="*/ 582 h 591"/>
                <a:gd name="T34" fmla="*/ 6 w 517"/>
                <a:gd name="T35" fmla="*/ 586 h 591"/>
                <a:gd name="T36" fmla="*/ 10 w 517"/>
                <a:gd name="T37" fmla="*/ 588 h 591"/>
                <a:gd name="T38" fmla="*/ 262 w 517"/>
                <a:gd name="T39" fmla="*/ 12 h 59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17"/>
                <a:gd name="T61" fmla="*/ 0 h 591"/>
                <a:gd name="T62" fmla="*/ 517 w 517"/>
                <a:gd name="T63" fmla="*/ 591 h 59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17" h="591">
                  <a:moveTo>
                    <a:pt x="3" y="585"/>
                  </a:moveTo>
                  <a:lnTo>
                    <a:pt x="0" y="590"/>
                  </a:lnTo>
                  <a:lnTo>
                    <a:pt x="6" y="591"/>
                  </a:lnTo>
                  <a:lnTo>
                    <a:pt x="510" y="591"/>
                  </a:lnTo>
                  <a:lnTo>
                    <a:pt x="517" y="591"/>
                  </a:lnTo>
                  <a:lnTo>
                    <a:pt x="514" y="585"/>
                  </a:lnTo>
                  <a:lnTo>
                    <a:pt x="262" y="9"/>
                  </a:lnTo>
                  <a:lnTo>
                    <a:pt x="258" y="0"/>
                  </a:lnTo>
                  <a:lnTo>
                    <a:pt x="255" y="9"/>
                  </a:lnTo>
                  <a:lnTo>
                    <a:pt x="3" y="585"/>
                  </a:lnTo>
                  <a:close/>
                  <a:moveTo>
                    <a:pt x="262" y="12"/>
                  </a:moveTo>
                  <a:lnTo>
                    <a:pt x="258" y="10"/>
                  </a:lnTo>
                  <a:lnTo>
                    <a:pt x="254" y="12"/>
                  </a:lnTo>
                  <a:lnTo>
                    <a:pt x="506" y="588"/>
                  </a:lnTo>
                  <a:lnTo>
                    <a:pt x="510" y="586"/>
                  </a:lnTo>
                  <a:lnTo>
                    <a:pt x="510" y="582"/>
                  </a:lnTo>
                  <a:lnTo>
                    <a:pt x="6" y="582"/>
                  </a:lnTo>
                  <a:lnTo>
                    <a:pt x="6" y="586"/>
                  </a:lnTo>
                  <a:lnTo>
                    <a:pt x="10" y="588"/>
                  </a:lnTo>
                  <a:lnTo>
                    <a:pt x="26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0406" name="Line 22"/>
          <p:cNvSpPr>
            <a:spLocks noChangeShapeType="1"/>
          </p:cNvSpPr>
          <p:nvPr/>
        </p:nvSpPr>
        <p:spPr bwMode="auto">
          <a:xfrm flipH="1">
            <a:off x="2717800" y="2314575"/>
            <a:ext cx="603250" cy="1816100"/>
          </a:xfrm>
          <a:prstGeom prst="line">
            <a:avLst/>
          </a:prstGeom>
          <a:noFill/>
          <a:ln w="1588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07" name="Line 23"/>
          <p:cNvSpPr>
            <a:spLocks noChangeShapeType="1"/>
          </p:cNvSpPr>
          <p:nvPr/>
        </p:nvSpPr>
        <p:spPr bwMode="auto">
          <a:xfrm>
            <a:off x="3327400" y="2333625"/>
            <a:ext cx="603250" cy="1816100"/>
          </a:xfrm>
          <a:prstGeom prst="line">
            <a:avLst/>
          </a:prstGeom>
          <a:noFill/>
          <a:ln w="1588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08" name="Rectangle 24"/>
          <p:cNvSpPr>
            <a:spLocks noChangeArrowheads="1"/>
          </p:cNvSpPr>
          <p:nvPr/>
        </p:nvSpPr>
        <p:spPr bwMode="auto">
          <a:xfrm>
            <a:off x="1997075" y="3975100"/>
            <a:ext cx="1111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200" b="0">
                <a:solidFill>
                  <a:srgbClr val="000000"/>
                </a:solidFill>
                <a:latin typeface="Times New Roman" pitchFamily="18" charset="0"/>
              </a:rPr>
              <a:t>X</a:t>
            </a:r>
            <a:endParaRPr lang="en-US" sz="2400" b="0">
              <a:latin typeface="Times New Roman" pitchFamily="18" charset="0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2378075" y="3911600"/>
            <a:ext cx="1939925" cy="304800"/>
            <a:chOff x="1354" y="2368"/>
            <a:chExt cx="1222" cy="192"/>
          </a:xfrm>
        </p:grpSpPr>
        <p:sp>
          <p:nvSpPr>
            <p:cNvPr id="2207" name="Rectangle 26"/>
            <p:cNvSpPr>
              <a:spLocks noChangeArrowheads="1"/>
            </p:cNvSpPr>
            <p:nvPr/>
          </p:nvSpPr>
          <p:spPr bwMode="auto">
            <a:xfrm>
              <a:off x="1354" y="2404"/>
              <a:ext cx="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400" b="0">
                  <a:solidFill>
                    <a:srgbClr val="000000"/>
                  </a:solidFill>
                  <a:latin typeface="Times New Roman" pitchFamily="18" charset="0"/>
                </a:rPr>
                <a:t>a’</a:t>
              </a:r>
              <a:endParaRPr lang="en-US" sz="4400" b="0">
                <a:latin typeface="Times New Roman" pitchFamily="18" charset="0"/>
              </a:endParaRPr>
            </a:p>
          </p:txBody>
        </p:sp>
        <p:sp>
          <p:nvSpPr>
            <p:cNvPr id="2208" name="Rectangle 27"/>
            <p:cNvSpPr>
              <a:spLocks noChangeArrowheads="1"/>
            </p:cNvSpPr>
            <p:nvPr/>
          </p:nvSpPr>
          <p:spPr bwMode="auto">
            <a:xfrm>
              <a:off x="1594" y="2404"/>
              <a:ext cx="9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400" b="0">
                  <a:solidFill>
                    <a:srgbClr val="000000"/>
                  </a:solidFill>
                  <a:latin typeface="Times New Roman" pitchFamily="18" charset="0"/>
                </a:rPr>
                <a:t>b’</a:t>
              </a:r>
              <a:endParaRPr lang="en-US" sz="4400" b="0">
                <a:latin typeface="Times New Roman" pitchFamily="18" charset="0"/>
              </a:endParaRPr>
            </a:p>
          </p:txBody>
        </p:sp>
        <p:sp>
          <p:nvSpPr>
            <p:cNvPr id="2209" name="Rectangle 28"/>
            <p:cNvSpPr>
              <a:spLocks noChangeArrowheads="1"/>
            </p:cNvSpPr>
            <p:nvPr/>
          </p:nvSpPr>
          <p:spPr bwMode="auto">
            <a:xfrm>
              <a:off x="2320" y="2410"/>
              <a:ext cx="9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400" b="0">
                  <a:solidFill>
                    <a:srgbClr val="000000"/>
                  </a:solidFill>
                  <a:latin typeface="Times New Roman" pitchFamily="18" charset="0"/>
                </a:rPr>
                <a:t>d’</a:t>
              </a:r>
              <a:endParaRPr lang="en-US" sz="4400" b="0">
                <a:latin typeface="Times New Roman" pitchFamily="18" charset="0"/>
              </a:endParaRPr>
            </a:p>
          </p:txBody>
        </p:sp>
        <p:sp>
          <p:nvSpPr>
            <p:cNvPr id="2210" name="Rectangle 29"/>
            <p:cNvSpPr>
              <a:spLocks noChangeArrowheads="1"/>
            </p:cNvSpPr>
            <p:nvPr/>
          </p:nvSpPr>
          <p:spPr bwMode="auto">
            <a:xfrm>
              <a:off x="2452" y="2368"/>
              <a:ext cx="12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2000" b="0">
                  <a:solidFill>
                    <a:srgbClr val="000000"/>
                  </a:solidFill>
                  <a:latin typeface="Times New Roman" pitchFamily="18" charset="0"/>
                </a:rPr>
                <a:t>e’</a:t>
              </a:r>
              <a:endParaRPr lang="en-US" sz="6000" b="0">
                <a:latin typeface="Times New Roman" pitchFamily="18" charset="0"/>
              </a:endParaRPr>
            </a:p>
          </p:txBody>
        </p:sp>
        <p:sp>
          <p:nvSpPr>
            <p:cNvPr id="2211" name="Rectangle 30"/>
            <p:cNvSpPr>
              <a:spLocks noChangeArrowheads="1"/>
            </p:cNvSpPr>
            <p:nvPr/>
          </p:nvSpPr>
          <p:spPr bwMode="auto">
            <a:xfrm>
              <a:off x="1834" y="2404"/>
              <a:ext cx="87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400" b="0">
                  <a:solidFill>
                    <a:srgbClr val="000000"/>
                  </a:solidFill>
                  <a:latin typeface="Times New Roman" pitchFamily="18" charset="0"/>
                </a:rPr>
                <a:t>c’</a:t>
              </a:r>
              <a:endParaRPr lang="en-US" sz="4400" b="0">
                <a:latin typeface="Times New Roman" pitchFamily="18" charset="0"/>
              </a:endParaRPr>
            </a:p>
          </p:txBody>
        </p:sp>
        <p:sp>
          <p:nvSpPr>
            <p:cNvPr id="2212" name="Rectangle 31"/>
            <p:cNvSpPr>
              <a:spLocks noChangeArrowheads="1"/>
            </p:cNvSpPr>
            <p:nvPr/>
          </p:nvSpPr>
          <p:spPr bwMode="auto">
            <a:xfrm>
              <a:off x="1962" y="2404"/>
              <a:ext cx="9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400" b="0">
                  <a:solidFill>
                    <a:srgbClr val="000000"/>
                  </a:solidFill>
                  <a:latin typeface="Times New Roman" pitchFamily="18" charset="0"/>
                </a:rPr>
                <a:t>g’</a:t>
              </a:r>
              <a:endParaRPr lang="en-US" sz="4400" b="0">
                <a:latin typeface="Times New Roman" pitchFamily="18" charset="0"/>
              </a:endParaRPr>
            </a:p>
          </p:txBody>
        </p:sp>
        <p:sp>
          <p:nvSpPr>
            <p:cNvPr id="2213" name="Rectangle 32"/>
            <p:cNvSpPr>
              <a:spLocks noChangeArrowheads="1"/>
            </p:cNvSpPr>
            <p:nvPr/>
          </p:nvSpPr>
          <p:spPr bwMode="auto">
            <a:xfrm>
              <a:off x="2220" y="2404"/>
              <a:ext cx="74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400" b="0">
                  <a:solidFill>
                    <a:srgbClr val="000000"/>
                  </a:solidFill>
                  <a:latin typeface="Times New Roman" pitchFamily="18" charset="0"/>
                </a:rPr>
                <a:t>f’</a:t>
              </a:r>
              <a:endParaRPr lang="en-US" sz="4400" b="0">
                <a:latin typeface="Times New Roman" pitchFamily="18" charset="0"/>
              </a:endParaRPr>
            </a:p>
          </p:txBody>
        </p:sp>
        <p:sp>
          <p:nvSpPr>
            <p:cNvPr id="2214" name="Rectangle 33"/>
            <p:cNvSpPr>
              <a:spLocks noChangeArrowheads="1"/>
            </p:cNvSpPr>
            <p:nvPr/>
          </p:nvSpPr>
          <p:spPr bwMode="auto">
            <a:xfrm>
              <a:off x="1498" y="2404"/>
              <a:ext cx="93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1" hangingPunct="1"/>
              <a:r>
                <a:rPr lang="en-US" sz="1400" b="0">
                  <a:solidFill>
                    <a:srgbClr val="000000"/>
                  </a:solidFill>
                  <a:latin typeface="Times New Roman" pitchFamily="18" charset="0"/>
                </a:rPr>
                <a:t>h’</a:t>
              </a:r>
              <a:endParaRPr lang="en-US" sz="4400" b="0">
                <a:latin typeface="Times New Roman" pitchFamily="18" charset="0"/>
              </a:endParaRPr>
            </a:p>
          </p:txBody>
        </p:sp>
      </p:grpSp>
      <p:sp>
        <p:nvSpPr>
          <p:cNvPr id="400418" name="Rectangle 34"/>
          <p:cNvSpPr>
            <a:spLocks noChangeArrowheads="1"/>
          </p:cNvSpPr>
          <p:nvPr/>
        </p:nvSpPr>
        <p:spPr bwMode="auto">
          <a:xfrm>
            <a:off x="3368675" y="2216150"/>
            <a:ext cx="147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sz="1400" b="0">
                <a:solidFill>
                  <a:srgbClr val="000000"/>
                </a:solidFill>
                <a:latin typeface="Times New Roman" pitchFamily="18" charset="0"/>
              </a:rPr>
              <a:t>o’</a:t>
            </a:r>
            <a:endParaRPr lang="en-US" sz="4400" b="0">
              <a:latin typeface="Times New Roman" pitchFamily="18" charset="0"/>
            </a:endParaRPr>
          </a:p>
        </p:txBody>
      </p:sp>
      <p:grpSp>
        <p:nvGrpSpPr>
          <p:cNvPr id="6" name="Group 35"/>
          <p:cNvGrpSpPr>
            <a:grpSpLocks/>
          </p:cNvGrpSpPr>
          <p:nvPr/>
        </p:nvGrpSpPr>
        <p:grpSpPr bwMode="auto">
          <a:xfrm>
            <a:off x="2514600" y="2251075"/>
            <a:ext cx="1603375" cy="3181350"/>
            <a:chOff x="1440" y="1322"/>
            <a:chExt cx="1010" cy="2004"/>
          </a:xfrm>
        </p:grpSpPr>
        <p:sp>
          <p:nvSpPr>
            <p:cNvPr id="2202" name="Line 36"/>
            <p:cNvSpPr>
              <a:spLocks noChangeShapeType="1"/>
            </p:cNvSpPr>
            <p:nvPr/>
          </p:nvSpPr>
          <p:spPr bwMode="auto">
            <a:xfrm>
              <a:off x="1440" y="2510"/>
              <a:ext cx="2" cy="816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Line 37"/>
            <p:cNvSpPr>
              <a:spLocks noChangeShapeType="1"/>
            </p:cNvSpPr>
            <p:nvPr/>
          </p:nvSpPr>
          <p:spPr bwMode="auto">
            <a:xfrm>
              <a:off x="2448" y="2510"/>
              <a:ext cx="2" cy="816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Line 38"/>
            <p:cNvSpPr>
              <a:spLocks noChangeShapeType="1"/>
            </p:cNvSpPr>
            <p:nvPr/>
          </p:nvSpPr>
          <p:spPr bwMode="auto">
            <a:xfrm flipV="1">
              <a:off x="1566" y="2510"/>
              <a:ext cx="2" cy="43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Line 39"/>
            <p:cNvSpPr>
              <a:spLocks noChangeShapeType="1"/>
            </p:cNvSpPr>
            <p:nvPr/>
          </p:nvSpPr>
          <p:spPr bwMode="auto">
            <a:xfrm flipV="1">
              <a:off x="2328" y="2498"/>
              <a:ext cx="2" cy="432"/>
            </a:xfrm>
            <a:prstGeom prst="line">
              <a:avLst/>
            </a:prstGeom>
            <a:noFill/>
            <a:ln w="158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Line 40"/>
            <p:cNvSpPr>
              <a:spLocks noChangeShapeType="1"/>
            </p:cNvSpPr>
            <p:nvPr/>
          </p:nvSpPr>
          <p:spPr bwMode="auto">
            <a:xfrm>
              <a:off x="1944" y="1322"/>
              <a:ext cx="0" cy="1248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0425" name="Line 41"/>
          <p:cNvSpPr>
            <a:spLocks noChangeShapeType="1"/>
          </p:cNvSpPr>
          <p:nvPr/>
        </p:nvSpPr>
        <p:spPr bwMode="auto">
          <a:xfrm flipV="1">
            <a:off x="2466975" y="2384425"/>
            <a:ext cx="1524000" cy="1828800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4683125" y="2308225"/>
            <a:ext cx="1641475" cy="1876425"/>
            <a:chOff x="1770" y="1646"/>
            <a:chExt cx="517" cy="591"/>
          </a:xfrm>
        </p:grpSpPr>
        <p:sp>
          <p:nvSpPr>
            <p:cNvPr id="2200" name="Freeform 43"/>
            <p:cNvSpPr>
              <a:spLocks/>
            </p:cNvSpPr>
            <p:nvPr/>
          </p:nvSpPr>
          <p:spPr bwMode="auto">
            <a:xfrm>
              <a:off x="1776" y="1656"/>
              <a:ext cx="504" cy="576"/>
            </a:xfrm>
            <a:custGeom>
              <a:avLst/>
              <a:gdLst>
                <a:gd name="T0" fmla="*/ 252 w 504"/>
                <a:gd name="T1" fmla="*/ 0 h 576"/>
                <a:gd name="T2" fmla="*/ 0 w 504"/>
                <a:gd name="T3" fmla="*/ 576 h 576"/>
                <a:gd name="T4" fmla="*/ 504 w 504"/>
                <a:gd name="T5" fmla="*/ 576 h 576"/>
                <a:gd name="T6" fmla="*/ 252 w 504"/>
                <a:gd name="T7" fmla="*/ 0 h 5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04"/>
                <a:gd name="T13" fmla="*/ 0 h 576"/>
                <a:gd name="T14" fmla="*/ 504 w 504"/>
                <a:gd name="T15" fmla="*/ 576 h 5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04" h="576">
                  <a:moveTo>
                    <a:pt x="252" y="0"/>
                  </a:moveTo>
                  <a:lnTo>
                    <a:pt x="0" y="576"/>
                  </a:lnTo>
                  <a:lnTo>
                    <a:pt x="504" y="576"/>
                  </a:lnTo>
                  <a:lnTo>
                    <a:pt x="25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" name="Freeform 44"/>
            <p:cNvSpPr>
              <a:spLocks noEditPoints="1"/>
            </p:cNvSpPr>
            <p:nvPr/>
          </p:nvSpPr>
          <p:spPr bwMode="auto">
            <a:xfrm>
              <a:off x="1770" y="1646"/>
              <a:ext cx="517" cy="591"/>
            </a:xfrm>
            <a:custGeom>
              <a:avLst/>
              <a:gdLst>
                <a:gd name="T0" fmla="*/ 3 w 517"/>
                <a:gd name="T1" fmla="*/ 585 h 591"/>
                <a:gd name="T2" fmla="*/ 0 w 517"/>
                <a:gd name="T3" fmla="*/ 590 h 591"/>
                <a:gd name="T4" fmla="*/ 6 w 517"/>
                <a:gd name="T5" fmla="*/ 591 h 591"/>
                <a:gd name="T6" fmla="*/ 510 w 517"/>
                <a:gd name="T7" fmla="*/ 591 h 591"/>
                <a:gd name="T8" fmla="*/ 517 w 517"/>
                <a:gd name="T9" fmla="*/ 591 h 591"/>
                <a:gd name="T10" fmla="*/ 514 w 517"/>
                <a:gd name="T11" fmla="*/ 585 h 591"/>
                <a:gd name="T12" fmla="*/ 262 w 517"/>
                <a:gd name="T13" fmla="*/ 9 h 591"/>
                <a:gd name="T14" fmla="*/ 258 w 517"/>
                <a:gd name="T15" fmla="*/ 0 h 591"/>
                <a:gd name="T16" fmla="*/ 255 w 517"/>
                <a:gd name="T17" fmla="*/ 9 h 591"/>
                <a:gd name="T18" fmla="*/ 3 w 517"/>
                <a:gd name="T19" fmla="*/ 585 h 591"/>
                <a:gd name="T20" fmla="*/ 262 w 517"/>
                <a:gd name="T21" fmla="*/ 12 h 591"/>
                <a:gd name="T22" fmla="*/ 258 w 517"/>
                <a:gd name="T23" fmla="*/ 10 h 591"/>
                <a:gd name="T24" fmla="*/ 254 w 517"/>
                <a:gd name="T25" fmla="*/ 12 h 591"/>
                <a:gd name="T26" fmla="*/ 506 w 517"/>
                <a:gd name="T27" fmla="*/ 588 h 591"/>
                <a:gd name="T28" fmla="*/ 510 w 517"/>
                <a:gd name="T29" fmla="*/ 586 h 591"/>
                <a:gd name="T30" fmla="*/ 510 w 517"/>
                <a:gd name="T31" fmla="*/ 582 h 591"/>
                <a:gd name="T32" fmla="*/ 6 w 517"/>
                <a:gd name="T33" fmla="*/ 582 h 591"/>
                <a:gd name="T34" fmla="*/ 6 w 517"/>
                <a:gd name="T35" fmla="*/ 586 h 591"/>
                <a:gd name="T36" fmla="*/ 10 w 517"/>
                <a:gd name="T37" fmla="*/ 588 h 591"/>
                <a:gd name="T38" fmla="*/ 262 w 517"/>
                <a:gd name="T39" fmla="*/ 12 h 591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517"/>
                <a:gd name="T61" fmla="*/ 0 h 591"/>
                <a:gd name="T62" fmla="*/ 517 w 517"/>
                <a:gd name="T63" fmla="*/ 591 h 591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517" h="591">
                  <a:moveTo>
                    <a:pt x="3" y="585"/>
                  </a:moveTo>
                  <a:lnTo>
                    <a:pt x="0" y="590"/>
                  </a:lnTo>
                  <a:lnTo>
                    <a:pt x="6" y="591"/>
                  </a:lnTo>
                  <a:lnTo>
                    <a:pt x="510" y="591"/>
                  </a:lnTo>
                  <a:lnTo>
                    <a:pt x="517" y="591"/>
                  </a:lnTo>
                  <a:lnTo>
                    <a:pt x="514" y="585"/>
                  </a:lnTo>
                  <a:lnTo>
                    <a:pt x="262" y="9"/>
                  </a:lnTo>
                  <a:lnTo>
                    <a:pt x="258" y="0"/>
                  </a:lnTo>
                  <a:lnTo>
                    <a:pt x="255" y="9"/>
                  </a:lnTo>
                  <a:lnTo>
                    <a:pt x="3" y="585"/>
                  </a:lnTo>
                  <a:close/>
                  <a:moveTo>
                    <a:pt x="262" y="12"/>
                  </a:moveTo>
                  <a:lnTo>
                    <a:pt x="258" y="10"/>
                  </a:lnTo>
                  <a:lnTo>
                    <a:pt x="254" y="12"/>
                  </a:lnTo>
                  <a:lnTo>
                    <a:pt x="506" y="588"/>
                  </a:lnTo>
                  <a:lnTo>
                    <a:pt x="510" y="586"/>
                  </a:lnTo>
                  <a:lnTo>
                    <a:pt x="510" y="582"/>
                  </a:lnTo>
                  <a:lnTo>
                    <a:pt x="6" y="582"/>
                  </a:lnTo>
                  <a:lnTo>
                    <a:pt x="6" y="586"/>
                  </a:lnTo>
                  <a:lnTo>
                    <a:pt x="10" y="588"/>
                  </a:lnTo>
                  <a:lnTo>
                    <a:pt x="262" y="1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0429" name="Line 45"/>
          <p:cNvSpPr>
            <a:spLocks noChangeShapeType="1"/>
          </p:cNvSpPr>
          <p:nvPr/>
        </p:nvSpPr>
        <p:spPr bwMode="auto">
          <a:xfrm flipH="1">
            <a:off x="4905375" y="2298700"/>
            <a:ext cx="603250" cy="1816100"/>
          </a:xfrm>
          <a:prstGeom prst="line">
            <a:avLst/>
          </a:prstGeom>
          <a:noFill/>
          <a:ln w="1588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30" name="Line 46"/>
          <p:cNvSpPr>
            <a:spLocks noChangeShapeType="1"/>
          </p:cNvSpPr>
          <p:nvPr/>
        </p:nvSpPr>
        <p:spPr bwMode="auto">
          <a:xfrm>
            <a:off x="5514975" y="2317750"/>
            <a:ext cx="603250" cy="1816100"/>
          </a:xfrm>
          <a:prstGeom prst="line">
            <a:avLst/>
          </a:prstGeom>
          <a:noFill/>
          <a:ln w="1588">
            <a:solidFill>
              <a:srgbClr val="B2B2B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31" name="Line 47"/>
          <p:cNvSpPr>
            <a:spLocks noChangeShapeType="1"/>
          </p:cNvSpPr>
          <p:nvPr/>
        </p:nvSpPr>
        <p:spPr bwMode="auto">
          <a:xfrm>
            <a:off x="5502275" y="2235200"/>
            <a:ext cx="0" cy="1981200"/>
          </a:xfrm>
          <a:prstGeom prst="line">
            <a:avLst/>
          </a:prstGeom>
          <a:noFill/>
          <a:ln w="6350">
            <a:solidFill>
              <a:schemeClr val="tx1"/>
            </a:solidFill>
            <a:prstDash val="lg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32" name="Line 48"/>
          <p:cNvSpPr>
            <a:spLocks noChangeShapeType="1"/>
          </p:cNvSpPr>
          <p:nvPr/>
        </p:nvSpPr>
        <p:spPr bwMode="auto">
          <a:xfrm>
            <a:off x="3565525" y="2867025"/>
            <a:ext cx="0" cy="259080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33" name="Line 49"/>
          <p:cNvSpPr>
            <a:spLocks noChangeShapeType="1"/>
          </p:cNvSpPr>
          <p:nvPr/>
        </p:nvSpPr>
        <p:spPr bwMode="auto">
          <a:xfrm>
            <a:off x="3517900" y="2940050"/>
            <a:ext cx="0" cy="243840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34" name="Line 50"/>
          <p:cNvSpPr>
            <a:spLocks noChangeShapeType="1"/>
          </p:cNvSpPr>
          <p:nvPr/>
        </p:nvSpPr>
        <p:spPr bwMode="auto">
          <a:xfrm>
            <a:off x="2819400" y="3775075"/>
            <a:ext cx="0" cy="213360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35" name="Line 51"/>
          <p:cNvSpPr>
            <a:spLocks noChangeShapeType="1"/>
          </p:cNvSpPr>
          <p:nvPr/>
        </p:nvSpPr>
        <p:spPr bwMode="auto">
          <a:xfrm>
            <a:off x="3543300" y="2892425"/>
            <a:ext cx="21336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36" name="Line 52"/>
          <p:cNvSpPr>
            <a:spLocks noChangeShapeType="1"/>
          </p:cNvSpPr>
          <p:nvPr/>
        </p:nvSpPr>
        <p:spPr bwMode="auto">
          <a:xfrm>
            <a:off x="3498850" y="2955925"/>
            <a:ext cx="22860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37" name="Line 53"/>
          <p:cNvSpPr>
            <a:spLocks noChangeShapeType="1"/>
          </p:cNvSpPr>
          <p:nvPr/>
        </p:nvSpPr>
        <p:spPr bwMode="auto">
          <a:xfrm>
            <a:off x="3276600" y="3165475"/>
            <a:ext cx="259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38" name="Line 54"/>
          <p:cNvSpPr>
            <a:spLocks noChangeShapeType="1"/>
          </p:cNvSpPr>
          <p:nvPr/>
        </p:nvSpPr>
        <p:spPr bwMode="auto">
          <a:xfrm>
            <a:off x="2819400" y="3781425"/>
            <a:ext cx="3352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39" name="Oval 55"/>
          <p:cNvSpPr>
            <a:spLocks noChangeArrowheads="1"/>
          </p:cNvSpPr>
          <p:nvPr/>
        </p:nvSpPr>
        <p:spPr bwMode="auto">
          <a:xfrm>
            <a:off x="5486400" y="40608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40" name="Oval 56"/>
          <p:cNvSpPr>
            <a:spLocks noChangeArrowheads="1"/>
          </p:cNvSpPr>
          <p:nvPr/>
        </p:nvSpPr>
        <p:spPr bwMode="auto">
          <a:xfrm>
            <a:off x="5486400" y="28416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41" name="Oval 57"/>
          <p:cNvSpPr>
            <a:spLocks noChangeArrowheads="1"/>
          </p:cNvSpPr>
          <p:nvPr/>
        </p:nvSpPr>
        <p:spPr bwMode="auto">
          <a:xfrm>
            <a:off x="5695950" y="29178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42" name="Oval 58"/>
          <p:cNvSpPr>
            <a:spLocks noChangeArrowheads="1"/>
          </p:cNvSpPr>
          <p:nvPr/>
        </p:nvSpPr>
        <p:spPr bwMode="auto">
          <a:xfrm>
            <a:off x="5257800" y="29178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43" name="Oval 59"/>
          <p:cNvSpPr>
            <a:spLocks noChangeArrowheads="1"/>
          </p:cNvSpPr>
          <p:nvPr/>
        </p:nvSpPr>
        <p:spPr bwMode="auto">
          <a:xfrm>
            <a:off x="5105400" y="31464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44" name="Oval 60"/>
          <p:cNvSpPr>
            <a:spLocks noChangeArrowheads="1"/>
          </p:cNvSpPr>
          <p:nvPr/>
        </p:nvSpPr>
        <p:spPr bwMode="auto">
          <a:xfrm>
            <a:off x="5829300" y="31464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45" name="Oval 61"/>
          <p:cNvSpPr>
            <a:spLocks noChangeArrowheads="1"/>
          </p:cNvSpPr>
          <p:nvPr/>
        </p:nvSpPr>
        <p:spPr bwMode="auto">
          <a:xfrm>
            <a:off x="5029200" y="37560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46" name="Oval 62"/>
          <p:cNvSpPr>
            <a:spLocks noChangeArrowheads="1"/>
          </p:cNvSpPr>
          <p:nvPr/>
        </p:nvSpPr>
        <p:spPr bwMode="auto">
          <a:xfrm>
            <a:off x="5934075" y="37560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47" name="Oval 63"/>
          <p:cNvSpPr>
            <a:spLocks noChangeArrowheads="1"/>
          </p:cNvSpPr>
          <p:nvPr/>
        </p:nvSpPr>
        <p:spPr bwMode="auto">
          <a:xfrm>
            <a:off x="3533775" y="52800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48" name="Oval 64"/>
          <p:cNvSpPr>
            <a:spLocks noChangeArrowheads="1"/>
          </p:cNvSpPr>
          <p:nvPr/>
        </p:nvSpPr>
        <p:spPr bwMode="auto">
          <a:xfrm>
            <a:off x="3476625" y="51276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49" name="Oval 65"/>
          <p:cNvSpPr>
            <a:spLocks noChangeArrowheads="1"/>
          </p:cNvSpPr>
          <p:nvPr/>
        </p:nvSpPr>
        <p:spPr bwMode="auto">
          <a:xfrm>
            <a:off x="3476625" y="545147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50" name="Oval 66"/>
          <p:cNvSpPr>
            <a:spLocks noChangeArrowheads="1"/>
          </p:cNvSpPr>
          <p:nvPr/>
        </p:nvSpPr>
        <p:spPr bwMode="auto">
          <a:xfrm>
            <a:off x="2781300" y="57372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51" name="Oval 67"/>
          <p:cNvSpPr>
            <a:spLocks noChangeArrowheads="1"/>
          </p:cNvSpPr>
          <p:nvPr/>
        </p:nvSpPr>
        <p:spPr bwMode="auto">
          <a:xfrm>
            <a:off x="2781300" y="48228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52" name="Oval 68"/>
          <p:cNvSpPr>
            <a:spLocks noChangeArrowheads="1"/>
          </p:cNvSpPr>
          <p:nvPr/>
        </p:nvSpPr>
        <p:spPr bwMode="auto">
          <a:xfrm>
            <a:off x="2476500" y="52800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53" name="Line 69"/>
          <p:cNvSpPr>
            <a:spLocks noChangeShapeType="1"/>
          </p:cNvSpPr>
          <p:nvPr/>
        </p:nvSpPr>
        <p:spPr bwMode="auto">
          <a:xfrm flipH="1">
            <a:off x="2971800" y="316547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54" name="Line 70"/>
          <p:cNvSpPr>
            <a:spLocks noChangeShapeType="1"/>
          </p:cNvSpPr>
          <p:nvPr/>
        </p:nvSpPr>
        <p:spPr bwMode="auto">
          <a:xfrm>
            <a:off x="2971800" y="3127375"/>
            <a:ext cx="0" cy="220980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455" name="Arc 71"/>
          <p:cNvSpPr>
            <a:spLocks/>
          </p:cNvSpPr>
          <p:nvPr/>
        </p:nvSpPr>
        <p:spPr bwMode="auto">
          <a:xfrm flipH="1">
            <a:off x="2970213" y="4976813"/>
            <a:ext cx="373062" cy="685800"/>
          </a:xfrm>
          <a:custGeom>
            <a:avLst/>
            <a:gdLst>
              <a:gd name="T0" fmla="*/ 2147483647 w 23466"/>
              <a:gd name="T1" fmla="*/ 0 h 43200"/>
              <a:gd name="T2" fmla="*/ 0 w 23466"/>
              <a:gd name="T3" fmla="*/ 2147483647 h 43200"/>
              <a:gd name="T4" fmla="*/ 2147483647 w 23466"/>
              <a:gd name="T5" fmla="*/ 2147483647 h 43200"/>
              <a:gd name="T6" fmla="*/ 0 60000 65536"/>
              <a:gd name="T7" fmla="*/ 0 60000 65536"/>
              <a:gd name="T8" fmla="*/ 0 60000 65536"/>
              <a:gd name="T9" fmla="*/ 0 w 23466"/>
              <a:gd name="T10" fmla="*/ 0 h 43200"/>
              <a:gd name="T11" fmla="*/ 23466 w 23466"/>
              <a:gd name="T12" fmla="*/ 43200 h 432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3466" h="43200" fill="none" extrusionOk="0">
                <a:moveTo>
                  <a:pt x="1865" y="0"/>
                </a:moveTo>
                <a:cubicBezTo>
                  <a:pt x="13795" y="0"/>
                  <a:pt x="23466" y="9670"/>
                  <a:pt x="23466" y="21600"/>
                </a:cubicBezTo>
                <a:cubicBezTo>
                  <a:pt x="23466" y="33529"/>
                  <a:pt x="13795" y="43200"/>
                  <a:pt x="1866" y="43200"/>
                </a:cubicBezTo>
                <a:cubicBezTo>
                  <a:pt x="1243" y="43200"/>
                  <a:pt x="620" y="43173"/>
                  <a:pt x="-1" y="43119"/>
                </a:cubicBezTo>
              </a:path>
              <a:path w="23466" h="43200" stroke="0" extrusionOk="0">
                <a:moveTo>
                  <a:pt x="1865" y="0"/>
                </a:moveTo>
                <a:cubicBezTo>
                  <a:pt x="13795" y="0"/>
                  <a:pt x="23466" y="9670"/>
                  <a:pt x="23466" y="21600"/>
                </a:cubicBezTo>
                <a:cubicBezTo>
                  <a:pt x="23466" y="33529"/>
                  <a:pt x="13795" y="43200"/>
                  <a:pt x="1866" y="43200"/>
                </a:cubicBezTo>
                <a:cubicBezTo>
                  <a:pt x="1243" y="43200"/>
                  <a:pt x="620" y="43173"/>
                  <a:pt x="-1" y="43119"/>
                </a:cubicBezTo>
                <a:lnTo>
                  <a:pt x="1866" y="21600"/>
                </a:lnTo>
                <a:close/>
              </a:path>
            </a:pathLst>
          </a:custGeom>
          <a:noFill/>
          <a:ln w="9525">
            <a:solidFill>
              <a:schemeClr val="bg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72"/>
          <p:cNvGrpSpPr>
            <a:grpSpLocks/>
          </p:cNvGrpSpPr>
          <p:nvPr/>
        </p:nvGrpSpPr>
        <p:grpSpPr bwMode="auto">
          <a:xfrm>
            <a:off x="3295650" y="4946650"/>
            <a:ext cx="76200" cy="771525"/>
            <a:chOff x="1932" y="3020"/>
            <a:chExt cx="48" cy="486"/>
          </a:xfrm>
        </p:grpSpPr>
        <p:sp>
          <p:nvSpPr>
            <p:cNvPr id="2198" name="Oval 73"/>
            <p:cNvSpPr>
              <a:spLocks noChangeArrowheads="1"/>
            </p:cNvSpPr>
            <p:nvPr/>
          </p:nvSpPr>
          <p:spPr bwMode="auto">
            <a:xfrm>
              <a:off x="1932" y="3020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9" name="Oval 74"/>
            <p:cNvSpPr>
              <a:spLocks noChangeArrowheads="1"/>
            </p:cNvSpPr>
            <p:nvPr/>
          </p:nvSpPr>
          <p:spPr bwMode="auto">
            <a:xfrm>
              <a:off x="1932" y="3458"/>
              <a:ext cx="48" cy="4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aphicFrame>
        <p:nvGraphicFramePr>
          <p:cNvPr id="400459" name="Object 75"/>
          <p:cNvGraphicFramePr>
            <a:graphicFrameLocks noChangeAspect="1"/>
          </p:cNvGraphicFramePr>
          <p:nvPr/>
        </p:nvGraphicFramePr>
        <p:xfrm>
          <a:off x="2533650" y="4794250"/>
          <a:ext cx="1028700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CorelDRAW" r:id="rId4" imgW="5283360" imgH="4897080" progId="CorelDRAW.Graphic.11">
                  <p:embed/>
                </p:oleObj>
              </mc:Choice>
              <mc:Fallback>
                <p:oleObj name="CorelDRAW" r:id="rId4" imgW="5283360" imgH="4897080" progId="CorelDRAW.Graphic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3650" y="4794250"/>
                        <a:ext cx="1028700" cy="1036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0460" name="Object 76"/>
          <p:cNvGraphicFramePr>
            <a:graphicFrameLocks noChangeAspect="1"/>
          </p:cNvGraphicFramePr>
          <p:nvPr/>
        </p:nvGraphicFramePr>
        <p:xfrm>
          <a:off x="5057775" y="2879725"/>
          <a:ext cx="912813" cy="125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CorelDRAW" r:id="rId6" imgW="5290200" imgH="6841080" progId="CorelDRAW.Graphic.11">
                  <p:embed/>
                </p:oleObj>
              </mc:Choice>
              <mc:Fallback>
                <p:oleObj name="CorelDRAW" r:id="rId6" imgW="5290200" imgH="6841080" progId="CorelDRAW.Graphic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7775" y="2879725"/>
                        <a:ext cx="912813" cy="1257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77"/>
          <p:cNvGrpSpPr>
            <a:grpSpLocks/>
          </p:cNvGrpSpPr>
          <p:nvPr/>
        </p:nvGrpSpPr>
        <p:grpSpPr bwMode="auto">
          <a:xfrm>
            <a:off x="5029200" y="2889250"/>
            <a:ext cx="914400" cy="1247775"/>
            <a:chOff x="2544" y="1422"/>
            <a:chExt cx="576" cy="786"/>
          </a:xfrm>
        </p:grpSpPr>
        <p:sp>
          <p:nvSpPr>
            <p:cNvPr id="2187" name="Line 78"/>
            <p:cNvSpPr>
              <a:spLocks noChangeShapeType="1"/>
            </p:cNvSpPr>
            <p:nvPr/>
          </p:nvSpPr>
          <p:spPr bwMode="auto">
            <a:xfrm flipH="1">
              <a:off x="2640" y="1422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Line 79"/>
            <p:cNvSpPr>
              <a:spLocks noChangeShapeType="1"/>
            </p:cNvSpPr>
            <p:nvPr/>
          </p:nvSpPr>
          <p:spPr bwMode="auto">
            <a:xfrm flipH="1">
              <a:off x="2592" y="1440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Line 80"/>
            <p:cNvSpPr>
              <a:spLocks noChangeShapeType="1"/>
            </p:cNvSpPr>
            <p:nvPr/>
          </p:nvSpPr>
          <p:spPr bwMode="auto">
            <a:xfrm flipH="1">
              <a:off x="2556" y="1488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Line 81"/>
            <p:cNvSpPr>
              <a:spLocks noChangeShapeType="1"/>
            </p:cNvSpPr>
            <p:nvPr/>
          </p:nvSpPr>
          <p:spPr bwMode="auto">
            <a:xfrm flipH="1">
              <a:off x="2544" y="1536"/>
              <a:ext cx="48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1" name="Line 82"/>
            <p:cNvSpPr>
              <a:spLocks noChangeShapeType="1"/>
            </p:cNvSpPr>
            <p:nvPr/>
          </p:nvSpPr>
          <p:spPr bwMode="auto">
            <a:xfrm flipH="1">
              <a:off x="2592" y="1632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Line 83"/>
            <p:cNvSpPr>
              <a:spLocks noChangeShapeType="1"/>
            </p:cNvSpPr>
            <p:nvPr/>
          </p:nvSpPr>
          <p:spPr bwMode="auto">
            <a:xfrm flipH="1">
              <a:off x="2640" y="1680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Line 84"/>
            <p:cNvSpPr>
              <a:spLocks noChangeShapeType="1"/>
            </p:cNvSpPr>
            <p:nvPr/>
          </p:nvSpPr>
          <p:spPr bwMode="auto">
            <a:xfrm flipH="1">
              <a:off x="2688" y="1728"/>
              <a:ext cx="43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Line 85"/>
            <p:cNvSpPr>
              <a:spLocks noChangeShapeType="1"/>
            </p:cNvSpPr>
            <p:nvPr/>
          </p:nvSpPr>
          <p:spPr bwMode="auto">
            <a:xfrm flipH="1">
              <a:off x="2736" y="1824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Line 86"/>
            <p:cNvSpPr>
              <a:spLocks noChangeShapeType="1"/>
            </p:cNvSpPr>
            <p:nvPr/>
          </p:nvSpPr>
          <p:spPr bwMode="auto">
            <a:xfrm flipH="1">
              <a:off x="2832" y="1920"/>
              <a:ext cx="28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Line 87"/>
            <p:cNvSpPr>
              <a:spLocks noChangeShapeType="1"/>
            </p:cNvSpPr>
            <p:nvPr/>
          </p:nvSpPr>
          <p:spPr bwMode="auto">
            <a:xfrm flipH="1">
              <a:off x="2976" y="2016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Line 88"/>
            <p:cNvSpPr>
              <a:spLocks noChangeShapeType="1"/>
            </p:cNvSpPr>
            <p:nvPr/>
          </p:nvSpPr>
          <p:spPr bwMode="auto">
            <a:xfrm flipH="1">
              <a:off x="2574" y="1440"/>
              <a:ext cx="384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89"/>
          <p:cNvGrpSpPr>
            <a:grpSpLocks/>
          </p:cNvGrpSpPr>
          <p:nvPr/>
        </p:nvGrpSpPr>
        <p:grpSpPr bwMode="auto">
          <a:xfrm>
            <a:off x="2514600" y="4803775"/>
            <a:ext cx="1019175" cy="1009650"/>
            <a:chOff x="960" y="2628"/>
            <a:chExt cx="642" cy="636"/>
          </a:xfrm>
        </p:grpSpPr>
        <p:sp>
          <p:nvSpPr>
            <p:cNvPr id="2179" name="Line 90"/>
            <p:cNvSpPr>
              <a:spLocks noChangeShapeType="1"/>
            </p:cNvSpPr>
            <p:nvPr/>
          </p:nvSpPr>
          <p:spPr bwMode="auto">
            <a:xfrm>
              <a:off x="1104" y="2688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Line 91"/>
            <p:cNvSpPr>
              <a:spLocks noChangeShapeType="1"/>
            </p:cNvSpPr>
            <p:nvPr/>
          </p:nvSpPr>
          <p:spPr bwMode="auto">
            <a:xfrm>
              <a:off x="1056" y="2736"/>
              <a:ext cx="48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Line 92"/>
            <p:cNvSpPr>
              <a:spLocks noChangeShapeType="1"/>
            </p:cNvSpPr>
            <p:nvPr/>
          </p:nvSpPr>
          <p:spPr bwMode="auto">
            <a:xfrm>
              <a:off x="1008" y="2832"/>
              <a:ext cx="43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Line 93"/>
            <p:cNvSpPr>
              <a:spLocks noChangeShapeType="1"/>
            </p:cNvSpPr>
            <p:nvPr/>
          </p:nvSpPr>
          <p:spPr bwMode="auto">
            <a:xfrm>
              <a:off x="960" y="2880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Line 94"/>
            <p:cNvSpPr>
              <a:spLocks noChangeShapeType="1"/>
            </p:cNvSpPr>
            <p:nvPr/>
          </p:nvSpPr>
          <p:spPr bwMode="auto">
            <a:xfrm>
              <a:off x="960" y="2976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Line 95"/>
            <p:cNvSpPr>
              <a:spLocks noChangeShapeType="1"/>
            </p:cNvSpPr>
            <p:nvPr/>
          </p:nvSpPr>
          <p:spPr bwMode="auto">
            <a:xfrm>
              <a:off x="1008" y="3120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Line 96"/>
            <p:cNvSpPr>
              <a:spLocks noChangeShapeType="1"/>
            </p:cNvSpPr>
            <p:nvPr/>
          </p:nvSpPr>
          <p:spPr bwMode="auto">
            <a:xfrm>
              <a:off x="1200" y="2640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Line 97"/>
            <p:cNvSpPr>
              <a:spLocks noChangeShapeType="1"/>
            </p:cNvSpPr>
            <p:nvPr/>
          </p:nvSpPr>
          <p:spPr bwMode="auto">
            <a:xfrm>
              <a:off x="1266" y="262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0482" name="Line 98"/>
          <p:cNvSpPr>
            <a:spLocks noChangeShapeType="1"/>
          </p:cNvSpPr>
          <p:nvPr/>
        </p:nvSpPr>
        <p:spPr bwMode="auto">
          <a:xfrm flipV="1">
            <a:off x="1676400" y="2003425"/>
            <a:ext cx="1524000" cy="1828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" name="Group 99"/>
          <p:cNvGrpSpPr>
            <a:grpSpLocks/>
          </p:cNvGrpSpPr>
          <p:nvPr/>
        </p:nvGrpSpPr>
        <p:grpSpPr bwMode="auto">
          <a:xfrm>
            <a:off x="762000" y="1470025"/>
            <a:ext cx="2819400" cy="2667000"/>
            <a:chOff x="720" y="528"/>
            <a:chExt cx="1776" cy="1680"/>
          </a:xfrm>
        </p:grpSpPr>
        <p:sp>
          <p:nvSpPr>
            <p:cNvPr id="2174" name="Line 100"/>
            <p:cNvSpPr>
              <a:spLocks noChangeShapeType="1"/>
            </p:cNvSpPr>
            <p:nvPr/>
          </p:nvSpPr>
          <p:spPr bwMode="auto">
            <a:xfrm flipH="1" flipV="1">
              <a:off x="720" y="1296"/>
              <a:ext cx="1104" cy="91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Line 101"/>
            <p:cNvSpPr>
              <a:spLocks noChangeShapeType="1"/>
            </p:cNvSpPr>
            <p:nvPr/>
          </p:nvSpPr>
          <p:spPr bwMode="auto">
            <a:xfrm flipH="1" flipV="1">
              <a:off x="924" y="1098"/>
              <a:ext cx="1104" cy="91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Line 102"/>
            <p:cNvSpPr>
              <a:spLocks noChangeShapeType="1"/>
            </p:cNvSpPr>
            <p:nvPr/>
          </p:nvSpPr>
          <p:spPr bwMode="auto">
            <a:xfrm flipH="1" flipV="1">
              <a:off x="1200" y="672"/>
              <a:ext cx="1104" cy="91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Line 103"/>
            <p:cNvSpPr>
              <a:spLocks noChangeShapeType="1"/>
            </p:cNvSpPr>
            <p:nvPr/>
          </p:nvSpPr>
          <p:spPr bwMode="auto">
            <a:xfrm flipH="1" flipV="1">
              <a:off x="1350" y="564"/>
              <a:ext cx="1104" cy="91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Line 104"/>
            <p:cNvSpPr>
              <a:spLocks noChangeShapeType="1"/>
            </p:cNvSpPr>
            <p:nvPr/>
          </p:nvSpPr>
          <p:spPr bwMode="auto">
            <a:xfrm flipH="1" flipV="1">
              <a:off x="1392" y="528"/>
              <a:ext cx="1104" cy="912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0489" name="Oval 105"/>
          <p:cNvSpPr>
            <a:spLocks noChangeArrowheads="1"/>
          </p:cNvSpPr>
          <p:nvPr/>
        </p:nvSpPr>
        <p:spPr bwMode="auto">
          <a:xfrm>
            <a:off x="990600" y="28416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90" name="Oval 106"/>
          <p:cNvSpPr>
            <a:spLocks noChangeArrowheads="1"/>
          </p:cNvSpPr>
          <p:nvPr/>
        </p:nvSpPr>
        <p:spPr bwMode="auto">
          <a:xfrm>
            <a:off x="2108200" y="16986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91" name="Oval 107"/>
          <p:cNvSpPr>
            <a:spLocks noChangeArrowheads="1"/>
          </p:cNvSpPr>
          <p:nvPr/>
        </p:nvSpPr>
        <p:spPr bwMode="auto">
          <a:xfrm>
            <a:off x="1562100" y="27654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92" name="Oval 108"/>
          <p:cNvSpPr>
            <a:spLocks noChangeArrowheads="1"/>
          </p:cNvSpPr>
          <p:nvPr/>
        </p:nvSpPr>
        <p:spPr bwMode="auto">
          <a:xfrm>
            <a:off x="2095500" y="21558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93" name="Oval 109"/>
          <p:cNvSpPr>
            <a:spLocks noChangeArrowheads="1"/>
          </p:cNvSpPr>
          <p:nvPr/>
        </p:nvSpPr>
        <p:spPr bwMode="auto">
          <a:xfrm>
            <a:off x="2171700" y="18891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94" name="Oval 110"/>
          <p:cNvSpPr>
            <a:spLocks noChangeArrowheads="1"/>
          </p:cNvSpPr>
          <p:nvPr/>
        </p:nvSpPr>
        <p:spPr bwMode="auto">
          <a:xfrm>
            <a:off x="1905000" y="16478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95" name="Oval 111"/>
          <p:cNvSpPr>
            <a:spLocks noChangeArrowheads="1"/>
          </p:cNvSpPr>
          <p:nvPr/>
        </p:nvSpPr>
        <p:spPr bwMode="auto">
          <a:xfrm>
            <a:off x="1574800" y="17367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496" name="Oval 112"/>
          <p:cNvSpPr>
            <a:spLocks noChangeArrowheads="1"/>
          </p:cNvSpPr>
          <p:nvPr/>
        </p:nvSpPr>
        <p:spPr bwMode="auto">
          <a:xfrm>
            <a:off x="990600" y="2270125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0497" name="Object 113"/>
          <p:cNvGraphicFramePr>
            <a:graphicFrameLocks noChangeAspect="1"/>
          </p:cNvGraphicFramePr>
          <p:nvPr/>
        </p:nvGraphicFramePr>
        <p:xfrm>
          <a:off x="927100" y="1673225"/>
          <a:ext cx="1295400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CorelDRAW" r:id="rId8" imgW="4838760" imgH="4751640" progId="CorelDRAW.Graphic.11">
                  <p:embed/>
                </p:oleObj>
              </mc:Choice>
              <mc:Fallback>
                <p:oleObj name="CorelDRAW" r:id="rId8" imgW="4838760" imgH="4751640" progId="CorelDRAW.Graphic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7100" y="1673225"/>
                        <a:ext cx="1295400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Group 114"/>
          <p:cNvGrpSpPr>
            <a:grpSpLocks/>
          </p:cNvGrpSpPr>
          <p:nvPr/>
        </p:nvGrpSpPr>
        <p:grpSpPr bwMode="auto">
          <a:xfrm>
            <a:off x="914400" y="1736725"/>
            <a:ext cx="1295400" cy="1028700"/>
            <a:chOff x="816" y="696"/>
            <a:chExt cx="816" cy="648"/>
          </a:xfrm>
        </p:grpSpPr>
        <p:sp>
          <p:nvSpPr>
            <p:cNvPr id="2166" name="Line 115"/>
            <p:cNvSpPr>
              <a:spLocks noChangeShapeType="1"/>
            </p:cNvSpPr>
            <p:nvPr/>
          </p:nvSpPr>
          <p:spPr bwMode="auto">
            <a:xfrm>
              <a:off x="864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Line 116"/>
            <p:cNvSpPr>
              <a:spLocks noChangeShapeType="1"/>
            </p:cNvSpPr>
            <p:nvPr/>
          </p:nvSpPr>
          <p:spPr bwMode="auto">
            <a:xfrm>
              <a:off x="816" y="1248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Line 117"/>
            <p:cNvSpPr>
              <a:spLocks noChangeShapeType="1"/>
            </p:cNvSpPr>
            <p:nvPr/>
          </p:nvSpPr>
          <p:spPr bwMode="auto">
            <a:xfrm>
              <a:off x="864" y="1152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Line 118"/>
            <p:cNvSpPr>
              <a:spLocks noChangeShapeType="1"/>
            </p:cNvSpPr>
            <p:nvPr/>
          </p:nvSpPr>
          <p:spPr bwMode="auto">
            <a:xfrm>
              <a:off x="864" y="105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Line 119"/>
            <p:cNvSpPr>
              <a:spLocks noChangeShapeType="1"/>
            </p:cNvSpPr>
            <p:nvPr/>
          </p:nvSpPr>
          <p:spPr bwMode="auto">
            <a:xfrm>
              <a:off x="960" y="960"/>
              <a:ext cx="6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Line 120"/>
            <p:cNvSpPr>
              <a:spLocks noChangeShapeType="1"/>
            </p:cNvSpPr>
            <p:nvPr/>
          </p:nvSpPr>
          <p:spPr bwMode="auto">
            <a:xfrm>
              <a:off x="1056" y="86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2" name="Line 121"/>
            <p:cNvSpPr>
              <a:spLocks noChangeShapeType="1"/>
            </p:cNvSpPr>
            <p:nvPr/>
          </p:nvSpPr>
          <p:spPr bwMode="auto">
            <a:xfrm>
              <a:off x="1152" y="768"/>
              <a:ext cx="4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Line 122"/>
            <p:cNvSpPr>
              <a:spLocks noChangeShapeType="1"/>
            </p:cNvSpPr>
            <p:nvPr/>
          </p:nvSpPr>
          <p:spPr bwMode="auto">
            <a:xfrm>
              <a:off x="1288" y="696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3" name="Group 123"/>
          <p:cNvGrpSpPr>
            <a:grpSpLocks/>
          </p:cNvGrpSpPr>
          <p:nvPr/>
        </p:nvGrpSpPr>
        <p:grpSpPr bwMode="auto">
          <a:xfrm>
            <a:off x="1371600" y="1812925"/>
            <a:ext cx="1868488" cy="2095500"/>
            <a:chOff x="720" y="1046"/>
            <a:chExt cx="1177" cy="1320"/>
          </a:xfrm>
        </p:grpSpPr>
        <p:sp>
          <p:nvSpPr>
            <p:cNvPr id="2164" name="Text Box 124"/>
            <p:cNvSpPr txBox="1">
              <a:spLocks noChangeArrowheads="1"/>
            </p:cNvSpPr>
            <p:nvPr/>
          </p:nvSpPr>
          <p:spPr bwMode="auto">
            <a:xfrm>
              <a:off x="720" y="2174"/>
              <a:ext cx="2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X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165" name="Text Box 125"/>
            <p:cNvSpPr txBox="1">
              <a:spLocks noChangeArrowheads="1"/>
            </p:cNvSpPr>
            <p:nvPr/>
          </p:nvSpPr>
          <p:spPr bwMode="auto">
            <a:xfrm>
              <a:off x="1664" y="1046"/>
              <a:ext cx="23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Y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400510" name="Text Box 126"/>
          <p:cNvSpPr txBox="1">
            <a:spLocks noChangeArrowheads="1"/>
          </p:cNvSpPr>
          <p:nvPr/>
        </p:nvSpPr>
        <p:spPr bwMode="auto">
          <a:xfrm>
            <a:off x="4572000" y="4114800"/>
            <a:ext cx="197643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0">
                <a:latin typeface="Times New Roman" pitchFamily="18" charset="0"/>
              </a:rPr>
              <a:t>g” h”f”        a”e”       b”d”  c”</a:t>
            </a:r>
          </a:p>
        </p:txBody>
      </p:sp>
      <p:sp>
        <p:nvSpPr>
          <p:cNvPr id="400541" name="Text Box 157"/>
          <p:cNvSpPr txBox="1">
            <a:spLocks noChangeArrowheads="1"/>
          </p:cNvSpPr>
          <p:nvPr/>
        </p:nvSpPr>
        <p:spPr bwMode="auto">
          <a:xfrm>
            <a:off x="2590800" y="6248400"/>
            <a:ext cx="1495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SECTIONAL T.V</a:t>
            </a:r>
          </a:p>
        </p:txBody>
      </p:sp>
      <p:sp>
        <p:nvSpPr>
          <p:cNvPr id="400542" name="Text Box 158"/>
          <p:cNvSpPr txBox="1">
            <a:spLocks noChangeArrowheads="1"/>
          </p:cNvSpPr>
          <p:nvPr/>
        </p:nvSpPr>
        <p:spPr bwMode="auto">
          <a:xfrm>
            <a:off x="4572000" y="1905000"/>
            <a:ext cx="14859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SECTIONAL S.V</a:t>
            </a:r>
          </a:p>
        </p:txBody>
      </p:sp>
      <p:sp>
        <p:nvSpPr>
          <p:cNvPr id="400543" name="Text Box 159"/>
          <p:cNvSpPr txBox="1">
            <a:spLocks noChangeArrowheads="1"/>
          </p:cNvSpPr>
          <p:nvPr/>
        </p:nvSpPr>
        <p:spPr bwMode="auto">
          <a:xfrm rot="-2611123">
            <a:off x="114300" y="1763713"/>
            <a:ext cx="2014538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0">
                <a:latin typeface="Times New Roman" pitchFamily="18" charset="0"/>
              </a:rPr>
              <a:t>TRUE SHAPE OF SECTION</a:t>
            </a:r>
          </a:p>
        </p:txBody>
      </p:sp>
      <p:sp>
        <p:nvSpPr>
          <p:cNvPr id="400544" name="Text Box 160"/>
          <p:cNvSpPr txBox="1">
            <a:spLocks noChangeArrowheads="1"/>
          </p:cNvSpPr>
          <p:nvPr/>
        </p:nvSpPr>
        <p:spPr bwMode="auto">
          <a:xfrm>
            <a:off x="5943600" y="2590800"/>
            <a:ext cx="14093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 dirty="0" smtClean="0">
                <a:latin typeface="Times New Roman" pitchFamily="18" charset="0"/>
              </a:rPr>
              <a:t>DEVELOMENT</a:t>
            </a:r>
            <a:endParaRPr lang="en-US" sz="1400" b="0" dirty="0">
              <a:latin typeface="Times New Roman" pitchFamily="18" charset="0"/>
            </a:endParaRPr>
          </a:p>
        </p:txBody>
      </p:sp>
      <p:sp>
        <p:nvSpPr>
          <p:cNvPr id="400545" name="Text Box 161"/>
          <p:cNvSpPr txBox="1">
            <a:spLocks noChangeArrowheads="1"/>
          </p:cNvSpPr>
          <p:nvPr/>
        </p:nvSpPr>
        <p:spPr bwMode="auto">
          <a:xfrm rot="-2822379">
            <a:off x="3521869" y="2272507"/>
            <a:ext cx="827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0">
                <a:latin typeface="Times New Roman" pitchFamily="18" charset="0"/>
              </a:rPr>
              <a:t>SECTION</a:t>
            </a:r>
          </a:p>
          <a:p>
            <a:pPr eaLnBrk="1" hangingPunct="1"/>
            <a:r>
              <a:rPr lang="en-US" sz="1200" b="0">
                <a:latin typeface="Times New Roman" pitchFamily="18" charset="0"/>
              </a:rPr>
              <a:t> PLANE</a:t>
            </a:r>
          </a:p>
        </p:txBody>
      </p:sp>
      <p:grpSp>
        <p:nvGrpSpPr>
          <p:cNvPr id="15" name="Group 162"/>
          <p:cNvGrpSpPr>
            <a:grpSpLocks/>
          </p:cNvGrpSpPr>
          <p:nvPr/>
        </p:nvGrpSpPr>
        <p:grpSpPr bwMode="auto">
          <a:xfrm>
            <a:off x="0" y="0"/>
            <a:ext cx="5546725" cy="1169988"/>
            <a:chOff x="0" y="0"/>
            <a:chExt cx="3494" cy="737"/>
          </a:xfrm>
        </p:grpSpPr>
        <p:sp>
          <p:nvSpPr>
            <p:cNvPr id="2155" name="Rectangle 163"/>
            <p:cNvSpPr>
              <a:spLocks noChangeArrowheads="1"/>
            </p:cNvSpPr>
            <p:nvPr/>
          </p:nvSpPr>
          <p:spPr bwMode="auto">
            <a:xfrm>
              <a:off x="0" y="0"/>
              <a:ext cx="3456" cy="72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548" name="Text Box 164"/>
            <p:cNvSpPr txBox="1">
              <a:spLocks noChangeArrowheads="1"/>
            </p:cNvSpPr>
            <p:nvPr/>
          </p:nvSpPr>
          <p:spPr bwMode="auto">
            <a:xfrm>
              <a:off x="0" y="0"/>
              <a:ext cx="3494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Problem 2</a:t>
              </a:r>
              <a:r>
                <a:rPr lang="en-US" sz="14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: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A cone, 50 mm base diameter and 70 mm axis is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standing on it’s base on Hp. It cut by a section plane 45</a:t>
              </a:r>
              <a:r>
                <a:rPr lang="en-US" sz="1400" b="0" baseline="300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0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inclined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to Hp through base end of end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generator.Draw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projections,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sectional views, true shape of section and development of surfaces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of remaining solid. </a:t>
              </a:r>
            </a:p>
          </p:txBody>
        </p:sp>
      </p:grpSp>
      <p:grpSp>
        <p:nvGrpSpPr>
          <p:cNvPr id="16" name="Group 165"/>
          <p:cNvGrpSpPr>
            <a:grpSpLocks/>
          </p:cNvGrpSpPr>
          <p:nvPr/>
        </p:nvGrpSpPr>
        <p:grpSpPr bwMode="auto">
          <a:xfrm>
            <a:off x="5854700" y="57150"/>
            <a:ext cx="3241675" cy="1828800"/>
            <a:chOff x="3688" y="36"/>
            <a:chExt cx="2042" cy="1152"/>
          </a:xfrm>
        </p:grpSpPr>
        <p:sp>
          <p:nvSpPr>
            <p:cNvPr id="400550" name="AutoShape 166"/>
            <p:cNvSpPr>
              <a:spLocks noChangeArrowheads="1"/>
            </p:cNvSpPr>
            <p:nvPr/>
          </p:nvSpPr>
          <p:spPr bwMode="auto">
            <a:xfrm>
              <a:off x="3714" y="36"/>
              <a:ext cx="2016" cy="1152"/>
            </a:xfrm>
            <a:prstGeom prst="wedgeRectCallout">
              <a:avLst>
                <a:gd name="adj1" fmla="val -68153"/>
                <a:gd name="adj2" fmla="val 41843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>
                <a:defRPr/>
              </a:pPr>
              <a:endParaRPr lang="en-US" sz="1400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00551" name="Text Box 167"/>
            <p:cNvSpPr txBox="1">
              <a:spLocks noChangeArrowheads="1"/>
            </p:cNvSpPr>
            <p:nvPr/>
          </p:nvSpPr>
          <p:spPr bwMode="auto">
            <a:xfrm>
              <a:off x="3688" y="36"/>
              <a:ext cx="2029" cy="1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Solution </a:t>
              </a:r>
              <a:r>
                <a:rPr lang="en-US" sz="1400" dirty="0" err="1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Steps:</a:t>
              </a:r>
              <a:r>
                <a:rPr lang="en-US" sz="1400" b="0" i="1" dirty="0" err="1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for</a:t>
              </a:r>
              <a:r>
                <a:rPr lang="en-US" sz="1400" b="0" i="1" dirty="0">
                  <a:solidFill>
                    <a:srgbClr val="FF0066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sectional views:</a:t>
              </a:r>
              <a:r>
                <a:rPr lang="en-US" sz="1400" b="0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Draw three views of standing cone.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Locate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sec.plane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in Fv as described.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Project points where generators are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getting Cut on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Tv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&amp;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Sv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as shown in </a:t>
              </a:r>
            </a:p>
            <a:p>
              <a:pPr eaLnBrk="1" hangingPunct="1">
                <a:defRPr/>
              </a:pP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illustration.Join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those points in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sequence and show Section lines in it.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Make remaining part of solid dark.</a:t>
              </a:r>
            </a:p>
          </p:txBody>
        </p:sp>
      </p:grpSp>
      <p:grpSp>
        <p:nvGrpSpPr>
          <p:cNvPr id="17" name="Group 168"/>
          <p:cNvGrpSpPr>
            <a:grpSpLocks/>
          </p:cNvGrpSpPr>
          <p:nvPr/>
        </p:nvGrpSpPr>
        <p:grpSpPr bwMode="auto">
          <a:xfrm>
            <a:off x="0" y="4562475"/>
            <a:ext cx="2282825" cy="2246313"/>
            <a:chOff x="-36" y="2874"/>
            <a:chExt cx="1438" cy="1415"/>
          </a:xfrm>
        </p:grpSpPr>
        <p:sp>
          <p:nvSpPr>
            <p:cNvPr id="2151" name="Rectangle 169"/>
            <p:cNvSpPr>
              <a:spLocks noChangeArrowheads="1"/>
            </p:cNvSpPr>
            <p:nvPr/>
          </p:nvSpPr>
          <p:spPr bwMode="auto">
            <a:xfrm>
              <a:off x="12" y="2874"/>
              <a:ext cx="1296" cy="1392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0554" name="Text Box 170"/>
            <p:cNvSpPr txBox="1">
              <a:spLocks noChangeArrowheads="1"/>
            </p:cNvSpPr>
            <p:nvPr/>
          </p:nvSpPr>
          <p:spPr bwMode="auto">
            <a:xfrm>
              <a:off x="-36" y="2874"/>
              <a:ext cx="1438" cy="1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 dirty="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For True Shape: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Draw x</a:t>
              </a:r>
              <a:r>
                <a:rPr lang="en-US" sz="1400" b="0" baseline="-250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y</a:t>
              </a:r>
              <a:r>
                <a:rPr lang="en-US" sz="1400" b="0" baseline="-250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// to sec. plane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Draw projectors on it from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cut points.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Mark distances of points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of Sectioned part from </a:t>
              </a:r>
              <a:r>
                <a:rPr lang="en-US" sz="1400" b="0" dirty="0" err="1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Tv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,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on above projectors from 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x</a:t>
              </a:r>
              <a:r>
                <a:rPr lang="en-US" sz="1400" b="0" baseline="-250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y</a:t>
              </a:r>
              <a:r>
                <a:rPr lang="en-US" sz="1400" b="0" baseline="-2500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and join in sequence.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Draw section lines in it.</a:t>
              </a:r>
            </a:p>
            <a:p>
              <a:pPr eaLnBrk="1" hangingPunct="1">
                <a:defRPr/>
              </a:pPr>
              <a:r>
                <a:rPr lang="en-US" sz="1400" b="0" dirty="0">
                  <a:solidFill>
                    <a:schemeClr val="accent1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It is required true shape.</a:t>
              </a:r>
            </a:p>
          </p:txBody>
        </p:sp>
      </p:grpSp>
      <p:grpSp>
        <p:nvGrpSpPr>
          <p:cNvPr id="2142" name="Group 189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2143" name="AutoShape 190">
              <a:hlinkClick r:id="rId10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4" name="AutoShape 191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5" name="AutoShape 192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6" name="AutoShape 193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7" name="AutoShape 194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48" name="AutoShape 195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293829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0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0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0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0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0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0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00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400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500"/>
                                        <p:tgtEl>
                                          <p:spTgt spid="400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00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00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004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004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004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004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0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00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4004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004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004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004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00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00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00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00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33" dur="500"/>
                                        <p:tgtEl>
                                          <p:spTgt spid="40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004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004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004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004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00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00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004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004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 nodeType="clickPar">
                      <p:stCondLst>
                        <p:cond delay="indefinite"/>
                      </p:stCondLst>
                      <p:childTnLst>
                        <p:par>
                          <p:cTn id="1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00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00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00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00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400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00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00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00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400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400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00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00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 nodeType="clickPar">
                      <p:stCondLst>
                        <p:cond delay="indefinite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8" dur="500"/>
                                        <p:tgtEl>
                                          <p:spTgt spid="400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 nodeType="clickPar">
                      <p:stCondLst>
                        <p:cond delay="indefinite"/>
                      </p:stCondLst>
                      <p:childTnLst>
                        <p:par>
                          <p:cTn id="1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400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400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4004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004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 nodeType="clickPar">
                      <p:stCondLst>
                        <p:cond delay="indefinite"/>
                      </p:stCondLst>
                      <p:childTnLst>
                        <p:par>
                          <p:cTn id="1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00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400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400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00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3" dur="500" fill="hold"/>
                                        <p:tgtEl>
                                          <p:spTgt spid="400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400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400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400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 nodeType="clickPar">
                      <p:stCondLst>
                        <p:cond delay="indefinite"/>
                      </p:stCondLst>
                      <p:childTnLst>
                        <p:par>
                          <p:cTn id="2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400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400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4004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4004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 nodeType="clickPar">
                      <p:stCondLst>
                        <p:cond delay="indefinite"/>
                      </p:stCondLst>
                      <p:childTnLst>
                        <p:par>
                          <p:cTn id="2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00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00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 nodeType="clickPar">
                      <p:stCondLst>
                        <p:cond delay="indefinite"/>
                      </p:stCondLst>
                      <p:childTnLst>
                        <p:par>
                          <p:cTn id="2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400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400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 nodeType="clickPar">
                      <p:stCondLst>
                        <p:cond delay="indefinite"/>
                      </p:stCondLst>
                      <p:childTnLst>
                        <p:par>
                          <p:cTn id="2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400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400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400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400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 nodeType="clickPar">
                      <p:stCondLst>
                        <p:cond delay="indefinite"/>
                      </p:stCondLst>
                      <p:childTnLst>
                        <p:par>
                          <p:cTn id="2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400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400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 nodeType="clickPar">
                      <p:stCondLst>
                        <p:cond delay="indefinite"/>
                      </p:stCondLst>
                      <p:childTnLst>
                        <p:par>
                          <p:cTn id="2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400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400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 nodeType="clickPar">
                      <p:stCondLst>
                        <p:cond delay="indefinite"/>
                      </p:stCondLst>
                      <p:childTnLst>
                        <p:par>
                          <p:cTn id="2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5" dur="500" fill="hold"/>
                                        <p:tgtEl>
                                          <p:spTgt spid="400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400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 nodeType="clickPar">
                      <p:stCondLst>
                        <p:cond delay="indefinite"/>
                      </p:stCondLst>
                      <p:childTnLst>
                        <p:par>
                          <p:cTn id="2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400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400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 nodeType="clickPar">
                      <p:stCondLst>
                        <p:cond delay="indefinite"/>
                      </p:stCondLst>
                      <p:childTnLst>
                        <p:par>
                          <p:cTn id="2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7" dur="500" fill="hold"/>
                                        <p:tgtEl>
                                          <p:spTgt spid="400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400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9" fill="hold" nodeType="clickPar">
                      <p:stCondLst>
                        <p:cond delay="indefinite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3" dur="500" fill="hold"/>
                                        <p:tgtEl>
                                          <p:spTgt spid="400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500" fill="hold"/>
                                        <p:tgtEl>
                                          <p:spTgt spid="400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400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400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400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400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1" dur="500" fill="hold"/>
                                        <p:tgtEl>
                                          <p:spTgt spid="400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2" dur="500" fill="hold"/>
                                        <p:tgtEl>
                                          <p:spTgt spid="400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 nodeType="clickPar">
                      <p:stCondLst>
                        <p:cond delay="indefinite"/>
                      </p:stCondLst>
                      <p:childTnLst>
                        <p:par>
                          <p:cTn id="2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400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400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 nodeType="clickPar">
                      <p:stCondLst>
                        <p:cond delay="indefinite"/>
                      </p:stCondLst>
                      <p:childTnLst>
                        <p:par>
                          <p:cTn id="3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 nodeType="clickPar">
                      <p:stCondLst>
                        <p:cond delay="indefinite"/>
                      </p:stCondLst>
                      <p:childTnLst>
                        <p:par>
                          <p:cTn id="3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 nodeType="clickPar">
                      <p:stCondLst>
                        <p:cond delay="indefinite"/>
                      </p:stCondLst>
                      <p:childTnLst>
                        <p:par>
                          <p:cTn id="3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 nodeType="clickPar">
                      <p:stCondLst>
                        <p:cond delay="indefinite"/>
                      </p:stCondLst>
                      <p:childTnLst>
                        <p:par>
                          <p:cTn id="3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4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 nodeType="clickPar">
                      <p:stCondLst>
                        <p:cond delay="indefinite"/>
                      </p:stCondLst>
                      <p:childTnLst>
                        <p:par>
                          <p:cTn id="3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27" dur="500"/>
                                        <p:tgtEl>
                                          <p:spTgt spid="40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 nodeType="clickPar">
                      <p:stCondLst>
                        <p:cond delay="indefinite"/>
                      </p:stCondLst>
                      <p:childTnLst>
                        <p:par>
                          <p:cTn id="3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 nodeType="clickPar">
                      <p:stCondLst>
                        <p:cond delay="indefinite"/>
                      </p:stCondLst>
                      <p:childTnLst>
                        <p:par>
                          <p:cTn id="3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4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 nodeType="clickPar">
                      <p:stCondLst>
                        <p:cond delay="indefinite"/>
                      </p:stCondLst>
                      <p:childTnLst>
                        <p:par>
                          <p:cTn id="3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 nodeType="clickPar">
                      <p:stCondLst>
                        <p:cond delay="indefinite"/>
                      </p:stCondLst>
                      <p:childTnLst>
                        <p:par>
                          <p:cTn id="3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 nodeType="clickPar">
                      <p:stCondLst>
                        <p:cond delay="indefinite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 nodeType="clickPar">
                      <p:stCondLst>
                        <p:cond delay="indefinite"/>
                      </p:stCondLst>
                      <p:childTnLst>
                        <p:par>
                          <p:cTn id="3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3" fill="hold" nodeType="clickPar">
                      <p:stCondLst>
                        <p:cond delay="indefinite"/>
                      </p:stCondLst>
                      <p:childTnLst>
                        <p:par>
                          <p:cTn id="3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 nodeType="clickPar">
                      <p:stCondLst>
                        <p:cond delay="indefinite"/>
                      </p:stCondLst>
                      <p:childTnLst>
                        <p:par>
                          <p:cTn id="3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 nodeType="clickPar">
                      <p:stCondLst>
                        <p:cond delay="indefinite"/>
                      </p:stCondLst>
                      <p:childTnLst>
                        <p:par>
                          <p:cTn id="3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5" fill="hold" nodeType="clickPar">
                      <p:stCondLst>
                        <p:cond delay="indefinite"/>
                      </p:stCondLst>
                      <p:childTnLst>
                        <p:par>
                          <p:cTn id="3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 nodeType="clickPar">
                      <p:stCondLst>
                        <p:cond delay="indefinite"/>
                      </p:stCondLst>
                      <p:childTnLst>
                        <p:par>
                          <p:cTn id="3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3" fill="hold" nodeType="clickPar">
                      <p:stCondLst>
                        <p:cond delay="indefinite"/>
                      </p:stCondLst>
                      <p:childTnLst>
                        <p:par>
                          <p:cTn id="3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7" fill="hold" nodeType="clickPar">
                      <p:stCondLst>
                        <p:cond delay="indefinite"/>
                      </p:stCondLst>
                      <p:childTnLst>
                        <p:par>
                          <p:cTn id="3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1" fill="hold" nodeType="clickPar">
                      <p:stCondLst>
                        <p:cond delay="indefinite"/>
                      </p:stCondLst>
                      <p:childTnLst>
                        <p:par>
                          <p:cTn id="3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 nodeType="clickPar">
                      <p:stCondLst>
                        <p:cond delay="indefinite"/>
                      </p:stCondLst>
                      <p:childTnLst>
                        <p:par>
                          <p:cTn id="3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9" fill="hold" nodeType="clickPar">
                      <p:stCondLst>
                        <p:cond delay="indefinite"/>
                      </p:stCondLst>
                      <p:childTnLst>
                        <p:par>
                          <p:cTn id="3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3" fill="hold" nodeType="clickPar">
                      <p:stCondLst>
                        <p:cond delay="indefinite"/>
                      </p:stCondLst>
                      <p:childTnLst>
                        <p:par>
                          <p:cTn id="3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0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0386" grpId="0" animBg="1"/>
      <p:bldP spid="400387" grpId="0" autoUpdateAnimBg="0"/>
      <p:bldP spid="400388" grpId="0" animBg="1"/>
      <p:bldP spid="400406" grpId="0" animBg="1"/>
      <p:bldP spid="400407" grpId="0" animBg="1"/>
      <p:bldP spid="400408" grpId="0" autoUpdateAnimBg="0"/>
      <p:bldP spid="400418" grpId="0" autoUpdateAnimBg="0"/>
      <p:bldP spid="400425" grpId="0" animBg="1"/>
      <p:bldP spid="400429" grpId="0" animBg="1"/>
      <p:bldP spid="400430" grpId="0" animBg="1"/>
      <p:bldP spid="400431" grpId="0" animBg="1"/>
      <p:bldP spid="400432" grpId="0" animBg="1"/>
      <p:bldP spid="400433" grpId="0" animBg="1"/>
      <p:bldP spid="400434" grpId="0" animBg="1"/>
      <p:bldP spid="400435" grpId="0" animBg="1"/>
      <p:bldP spid="400436" grpId="0" animBg="1"/>
      <p:bldP spid="400437" grpId="0" animBg="1"/>
      <p:bldP spid="400438" grpId="0" animBg="1"/>
      <p:bldP spid="400439" grpId="0" animBg="1"/>
      <p:bldP spid="400440" grpId="0" animBg="1"/>
      <p:bldP spid="400441" grpId="0" animBg="1"/>
      <p:bldP spid="400442" grpId="0" animBg="1"/>
      <p:bldP spid="400443" grpId="0" animBg="1"/>
      <p:bldP spid="400444" grpId="0" animBg="1"/>
      <p:bldP spid="400445" grpId="0" animBg="1"/>
      <p:bldP spid="400446" grpId="0" animBg="1"/>
      <p:bldP spid="400447" grpId="0" animBg="1"/>
      <p:bldP spid="400448" grpId="0" animBg="1"/>
      <p:bldP spid="400449" grpId="0" animBg="1"/>
      <p:bldP spid="400450" grpId="0" animBg="1"/>
      <p:bldP spid="400451" grpId="0" animBg="1"/>
      <p:bldP spid="400452" grpId="0" animBg="1"/>
      <p:bldP spid="400453" grpId="0" animBg="1"/>
      <p:bldP spid="400454" grpId="0" animBg="1"/>
      <p:bldP spid="400455" grpId="0" animBg="1"/>
      <p:bldP spid="400482" grpId="0" animBg="1"/>
      <p:bldP spid="400489" grpId="0" animBg="1"/>
      <p:bldP spid="400490" grpId="0" animBg="1"/>
      <p:bldP spid="400491" grpId="0" animBg="1"/>
      <p:bldP spid="400492" grpId="0" animBg="1"/>
      <p:bldP spid="400493" grpId="0" animBg="1"/>
      <p:bldP spid="400494" grpId="0" animBg="1"/>
      <p:bldP spid="400495" grpId="0" animBg="1"/>
      <p:bldP spid="400496" grpId="0" animBg="1"/>
      <p:bldP spid="400510" grpId="0" autoUpdateAnimBg="0"/>
      <p:bldP spid="400541" grpId="0" autoUpdateAnimBg="0"/>
      <p:bldP spid="400542" grpId="0" autoUpdateAnimBg="0"/>
      <p:bldP spid="400543" grpId="0" autoUpdateAnimBg="0"/>
      <p:bldP spid="400544" grpId="0" autoUpdateAnimBg="0"/>
      <p:bldP spid="400545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AutoShape 2"/>
          <p:cNvSpPr>
            <a:spLocks noChangeArrowheads="1"/>
          </p:cNvSpPr>
          <p:nvPr/>
        </p:nvSpPr>
        <p:spPr bwMode="auto">
          <a:xfrm rot="6853726">
            <a:off x="3435350" y="2143125"/>
            <a:ext cx="1600200" cy="1828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3186113" y="2509838"/>
            <a:ext cx="2133600" cy="1109662"/>
            <a:chOff x="2007" y="1581"/>
            <a:chExt cx="1344" cy="699"/>
          </a:xfrm>
        </p:grpSpPr>
        <p:sp>
          <p:nvSpPr>
            <p:cNvPr id="3235" name="Line 4"/>
            <p:cNvSpPr>
              <a:spLocks noChangeShapeType="1"/>
            </p:cNvSpPr>
            <p:nvPr/>
          </p:nvSpPr>
          <p:spPr bwMode="auto">
            <a:xfrm rot="6853726">
              <a:off x="2679" y="1259"/>
              <a:ext cx="0" cy="13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6" name="Line 5"/>
            <p:cNvSpPr>
              <a:spLocks noChangeShapeType="1"/>
            </p:cNvSpPr>
            <p:nvPr/>
          </p:nvSpPr>
          <p:spPr bwMode="auto">
            <a:xfrm rot="6945840" flipH="1">
              <a:off x="2571" y="1178"/>
              <a:ext cx="348" cy="1153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7" name="Line 6"/>
            <p:cNvSpPr>
              <a:spLocks noChangeShapeType="1"/>
            </p:cNvSpPr>
            <p:nvPr/>
          </p:nvSpPr>
          <p:spPr bwMode="auto">
            <a:xfrm rot="6761611">
              <a:off x="2412" y="1529"/>
              <a:ext cx="348" cy="1153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2439" name="Line 7"/>
          <p:cNvSpPr>
            <a:spLocks noChangeShapeType="1"/>
          </p:cNvSpPr>
          <p:nvPr/>
        </p:nvSpPr>
        <p:spPr bwMode="auto">
          <a:xfrm>
            <a:off x="685800" y="3429000"/>
            <a:ext cx="464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40" name="Oval 8"/>
          <p:cNvSpPr>
            <a:spLocks noChangeArrowheads="1"/>
          </p:cNvSpPr>
          <p:nvPr/>
        </p:nvSpPr>
        <p:spPr bwMode="auto">
          <a:xfrm>
            <a:off x="1038225" y="3810000"/>
            <a:ext cx="1600200" cy="16002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1038225" y="3810000"/>
            <a:ext cx="1600200" cy="1600200"/>
            <a:chOff x="672" y="2400"/>
            <a:chExt cx="1008" cy="1008"/>
          </a:xfrm>
        </p:grpSpPr>
        <p:sp>
          <p:nvSpPr>
            <p:cNvPr id="3231" name="Line 10"/>
            <p:cNvSpPr>
              <a:spLocks noChangeShapeType="1"/>
            </p:cNvSpPr>
            <p:nvPr/>
          </p:nvSpPr>
          <p:spPr bwMode="auto">
            <a:xfrm>
              <a:off x="1189" y="2400"/>
              <a:ext cx="0" cy="1008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2" name="Line 11"/>
            <p:cNvSpPr>
              <a:spLocks noChangeShapeType="1"/>
            </p:cNvSpPr>
            <p:nvPr/>
          </p:nvSpPr>
          <p:spPr bwMode="auto">
            <a:xfrm>
              <a:off x="672" y="2902"/>
              <a:ext cx="1008" cy="0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3" name="Line 12"/>
            <p:cNvSpPr>
              <a:spLocks noChangeShapeType="1"/>
            </p:cNvSpPr>
            <p:nvPr/>
          </p:nvSpPr>
          <p:spPr bwMode="auto">
            <a:xfrm rot="189070" flipH="1" flipV="1">
              <a:off x="766" y="2576"/>
              <a:ext cx="814" cy="634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4" name="Line 13"/>
            <p:cNvSpPr>
              <a:spLocks noChangeShapeType="1"/>
            </p:cNvSpPr>
            <p:nvPr/>
          </p:nvSpPr>
          <p:spPr bwMode="auto">
            <a:xfrm rot="21410930" flipV="1">
              <a:off x="768" y="2598"/>
              <a:ext cx="814" cy="634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038225" y="1598613"/>
            <a:ext cx="1600200" cy="1849437"/>
            <a:chOff x="672" y="1007"/>
            <a:chExt cx="1008" cy="1165"/>
          </a:xfrm>
        </p:grpSpPr>
        <p:sp>
          <p:nvSpPr>
            <p:cNvPr id="3228" name="AutoShape 15"/>
            <p:cNvSpPr>
              <a:spLocks noChangeArrowheads="1"/>
            </p:cNvSpPr>
            <p:nvPr/>
          </p:nvSpPr>
          <p:spPr bwMode="auto">
            <a:xfrm>
              <a:off x="672" y="1020"/>
              <a:ext cx="1008" cy="1152"/>
            </a:xfrm>
            <a:prstGeom prst="triangle">
              <a:avLst>
                <a:gd name="adj" fmla="val 50000"/>
              </a:avLst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29" name="Line 16"/>
            <p:cNvSpPr>
              <a:spLocks noChangeShapeType="1"/>
            </p:cNvSpPr>
            <p:nvPr/>
          </p:nvSpPr>
          <p:spPr bwMode="auto">
            <a:xfrm rot="92115" flipH="1">
              <a:off x="816" y="1007"/>
              <a:ext cx="348" cy="1153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30" name="Line 17"/>
            <p:cNvSpPr>
              <a:spLocks noChangeShapeType="1"/>
            </p:cNvSpPr>
            <p:nvPr/>
          </p:nvSpPr>
          <p:spPr bwMode="auto">
            <a:xfrm rot="-92115">
              <a:off x="1200" y="1019"/>
              <a:ext cx="348" cy="1153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038225" y="1447800"/>
            <a:ext cx="1600200" cy="3276600"/>
            <a:chOff x="672" y="912"/>
            <a:chExt cx="1008" cy="2064"/>
          </a:xfrm>
        </p:grpSpPr>
        <p:sp>
          <p:nvSpPr>
            <p:cNvPr id="3223" name="Line 19"/>
            <p:cNvSpPr>
              <a:spLocks noChangeShapeType="1"/>
            </p:cNvSpPr>
            <p:nvPr/>
          </p:nvSpPr>
          <p:spPr bwMode="auto">
            <a:xfrm>
              <a:off x="672" y="2160"/>
              <a:ext cx="0" cy="81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4" name="Line 20"/>
            <p:cNvSpPr>
              <a:spLocks noChangeShapeType="1"/>
            </p:cNvSpPr>
            <p:nvPr/>
          </p:nvSpPr>
          <p:spPr bwMode="auto">
            <a:xfrm>
              <a:off x="1680" y="2160"/>
              <a:ext cx="0" cy="816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5" name="Line 21"/>
            <p:cNvSpPr>
              <a:spLocks noChangeShapeType="1"/>
            </p:cNvSpPr>
            <p:nvPr/>
          </p:nvSpPr>
          <p:spPr bwMode="auto">
            <a:xfrm flipV="1">
              <a:off x="798" y="2160"/>
              <a:ext cx="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6" name="Line 22"/>
            <p:cNvSpPr>
              <a:spLocks noChangeShapeType="1"/>
            </p:cNvSpPr>
            <p:nvPr/>
          </p:nvSpPr>
          <p:spPr bwMode="auto">
            <a:xfrm flipV="1">
              <a:off x="1560" y="2148"/>
              <a:ext cx="0" cy="432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7" name="Line 23"/>
            <p:cNvSpPr>
              <a:spLocks noChangeShapeType="1"/>
            </p:cNvSpPr>
            <p:nvPr/>
          </p:nvSpPr>
          <p:spPr bwMode="auto">
            <a:xfrm>
              <a:off x="1176" y="912"/>
              <a:ext cx="0" cy="1344"/>
            </a:xfrm>
            <a:prstGeom prst="line">
              <a:avLst/>
            </a:prstGeom>
            <a:noFill/>
            <a:ln w="317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1905000" y="3810000"/>
            <a:ext cx="3276600" cy="1600200"/>
            <a:chOff x="1200" y="2400"/>
            <a:chExt cx="2064" cy="1008"/>
          </a:xfrm>
        </p:grpSpPr>
        <p:sp>
          <p:nvSpPr>
            <p:cNvPr id="3218" name="Line 25"/>
            <p:cNvSpPr>
              <a:spLocks noChangeShapeType="1"/>
            </p:cNvSpPr>
            <p:nvPr/>
          </p:nvSpPr>
          <p:spPr bwMode="auto">
            <a:xfrm>
              <a:off x="1200" y="2400"/>
              <a:ext cx="1200" cy="0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9" name="Line 26"/>
            <p:cNvSpPr>
              <a:spLocks noChangeShapeType="1"/>
            </p:cNvSpPr>
            <p:nvPr/>
          </p:nvSpPr>
          <p:spPr bwMode="auto">
            <a:xfrm>
              <a:off x="1584" y="2592"/>
              <a:ext cx="816" cy="0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0" name="Line 27"/>
            <p:cNvSpPr>
              <a:spLocks noChangeShapeType="1"/>
            </p:cNvSpPr>
            <p:nvPr/>
          </p:nvSpPr>
          <p:spPr bwMode="auto">
            <a:xfrm>
              <a:off x="1680" y="2880"/>
              <a:ext cx="1584" cy="0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1" name="Line 28"/>
            <p:cNvSpPr>
              <a:spLocks noChangeShapeType="1"/>
            </p:cNvSpPr>
            <p:nvPr/>
          </p:nvSpPr>
          <p:spPr bwMode="auto">
            <a:xfrm>
              <a:off x="1536" y="3234"/>
              <a:ext cx="864" cy="0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22" name="Line 29"/>
            <p:cNvSpPr>
              <a:spLocks noChangeShapeType="1"/>
            </p:cNvSpPr>
            <p:nvPr/>
          </p:nvSpPr>
          <p:spPr bwMode="auto">
            <a:xfrm>
              <a:off x="1200" y="3408"/>
              <a:ext cx="1200" cy="0"/>
            </a:xfrm>
            <a:prstGeom prst="line">
              <a:avLst/>
            </a:prstGeom>
            <a:noFill/>
            <a:ln w="31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2462" name="Line 30"/>
          <p:cNvSpPr>
            <a:spLocks noChangeShapeType="1"/>
          </p:cNvSpPr>
          <p:nvPr/>
        </p:nvSpPr>
        <p:spPr bwMode="auto">
          <a:xfrm>
            <a:off x="5067300" y="3429000"/>
            <a:ext cx="0" cy="152400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31"/>
          <p:cNvGrpSpPr>
            <a:grpSpLocks/>
          </p:cNvGrpSpPr>
          <p:nvPr/>
        </p:nvGrpSpPr>
        <p:grpSpPr bwMode="auto">
          <a:xfrm>
            <a:off x="3048000" y="1981200"/>
            <a:ext cx="685800" cy="3505200"/>
            <a:chOff x="1920" y="1248"/>
            <a:chExt cx="432" cy="2208"/>
          </a:xfrm>
        </p:grpSpPr>
        <p:sp>
          <p:nvSpPr>
            <p:cNvPr id="3213" name="Line 32"/>
            <p:cNvSpPr>
              <a:spLocks noChangeShapeType="1"/>
            </p:cNvSpPr>
            <p:nvPr/>
          </p:nvSpPr>
          <p:spPr bwMode="auto">
            <a:xfrm>
              <a:off x="1920" y="2160"/>
              <a:ext cx="0" cy="1248"/>
            </a:xfrm>
            <a:prstGeom prst="line">
              <a:avLst/>
            </a:prstGeom>
            <a:noFill/>
            <a:ln w="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4" name="Line 33"/>
            <p:cNvSpPr>
              <a:spLocks noChangeShapeType="1"/>
            </p:cNvSpPr>
            <p:nvPr/>
          </p:nvSpPr>
          <p:spPr bwMode="auto">
            <a:xfrm>
              <a:off x="2352" y="1248"/>
              <a:ext cx="0" cy="2208"/>
            </a:xfrm>
            <a:prstGeom prst="line">
              <a:avLst/>
            </a:prstGeom>
            <a:noFill/>
            <a:ln w="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5" name="Line 34"/>
            <p:cNvSpPr>
              <a:spLocks noChangeShapeType="1"/>
            </p:cNvSpPr>
            <p:nvPr/>
          </p:nvSpPr>
          <p:spPr bwMode="auto">
            <a:xfrm>
              <a:off x="2292" y="1344"/>
              <a:ext cx="0" cy="2112"/>
            </a:xfrm>
            <a:prstGeom prst="line">
              <a:avLst/>
            </a:prstGeom>
            <a:noFill/>
            <a:ln w="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6" name="Line 35"/>
            <p:cNvSpPr>
              <a:spLocks noChangeShapeType="1"/>
            </p:cNvSpPr>
            <p:nvPr/>
          </p:nvSpPr>
          <p:spPr bwMode="auto">
            <a:xfrm>
              <a:off x="1980" y="2016"/>
              <a:ext cx="0" cy="1440"/>
            </a:xfrm>
            <a:prstGeom prst="line">
              <a:avLst/>
            </a:prstGeom>
            <a:noFill/>
            <a:ln w="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17" name="Line 36"/>
            <p:cNvSpPr>
              <a:spLocks noChangeShapeType="1"/>
            </p:cNvSpPr>
            <p:nvPr/>
          </p:nvSpPr>
          <p:spPr bwMode="auto">
            <a:xfrm>
              <a:off x="2136" y="1680"/>
              <a:ext cx="0" cy="1776"/>
            </a:xfrm>
            <a:prstGeom prst="line">
              <a:avLst/>
            </a:prstGeom>
            <a:noFill/>
            <a:ln w="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2469" name="Text Box 37"/>
          <p:cNvSpPr txBox="1">
            <a:spLocks noChangeArrowheads="1"/>
          </p:cNvSpPr>
          <p:nvPr/>
        </p:nvSpPr>
        <p:spPr bwMode="auto">
          <a:xfrm>
            <a:off x="428625" y="3200400"/>
            <a:ext cx="3810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0">
                <a:latin typeface="Times New Roman" pitchFamily="18" charset="0"/>
              </a:rPr>
              <a:t>X</a:t>
            </a:r>
          </a:p>
        </p:txBody>
      </p:sp>
      <p:sp>
        <p:nvSpPr>
          <p:cNvPr id="402470" name="Text Box 38"/>
          <p:cNvSpPr txBox="1">
            <a:spLocks noChangeArrowheads="1"/>
          </p:cNvSpPr>
          <p:nvPr/>
        </p:nvSpPr>
        <p:spPr bwMode="auto">
          <a:xfrm>
            <a:off x="5181600" y="31877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b="0">
                <a:latin typeface="Times New Roman" pitchFamily="18" charset="0"/>
              </a:rPr>
              <a:t>Y</a:t>
            </a:r>
          </a:p>
        </p:txBody>
      </p: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809625" y="3200400"/>
            <a:ext cx="2065338" cy="314325"/>
            <a:chOff x="528" y="2016"/>
            <a:chExt cx="1301" cy="198"/>
          </a:xfrm>
        </p:grpSpPr>
        <p:sp>
          <p:nvSpPr>
            <p:cNvPr id="3204" name="Text Box 40"/>
            <p:cNvSpPr txBox="1">
              <a:spLocks noChangeArrowheads="1"/>
            </p:cNvSpPr>
            <p:nvPr/>
          </p:nvSpPr>
          <p:spPr bwMode="auto">
            <a:xfrm>
              <a:off x="1626" y="2016"/>
              <a:ext cx="2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e’</a:t>
              </a:r>
            </a:p>
          </p:txBody>
        </p:sp>
        <p:grpSp>
          <p:nvGrpSpPr>
            <p:cNvPr id="3205" name="Group 41"/>
            <p:cNvGrpSpPr>
              <a:grpSpLocks/>
            </p:cNvGrpSpPr>
            <p:nvPr/>
          </p:nvGrpSpPr>
          <p:grpSpPr bwMode="auto">
            <a:xfrm>
              <a:off x="528" y="2016"/>
              <a:ext cx="1175" cy="198"/>
              <a:chOff x="528" y="2016"/>
              <a:chExt cx="1175" cy="198"/>
            </a:xfrm>
          </p:grpSpPr>
          <p:sp>
            <p:nvSpPr>
              <p:cNvPr id="3206" name="Text Box 42"/>
              <p:cNvSpPr txBox="1">
                <a:spLocks noChangeArrowheads="1"/>
              </p:cNvSpPr>
              <p:nvPr/>
            </p:nvSpPr>
            <p:spPr bwMode="auto">
              <a:xfrm>
                <a:off x="528" y="2016"/>
                <a:ext cx="20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a’</a:t>
                </a:r>
              </a:p>
            </p:txBody>
          </p:sp>
          <p:sp>
            <p:nvSpPr>
              <p:cNvPr id="3207" name="Text Box 43"/>
              <p:cNvSpPr txBox="1">
                <a:spLocks noChangeArrowheads="1"/>
              </p:cNvSpPr>
              <p:nvPr/>
            </p:nvSpPr>
            <p:spPr bwMode="auto">
              <a:xfrm>
                <a:off x="768" y="2016"/>
                <a:ext cx="20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b’</a:t>
                </a:r>
              </a:p>
            </p:txBody>
          </p:sp>
          <p:sp>
            <p:nvSpPr>
              <p:cNvPr id="3208" name="Text Box 44"/>
              <p:cNvSpPr txBox="1">
                <a:spLocks noChangeArrowheads="1"/>
              </p:cNvSpPr>
              <p:nvPr/>
            </p:nvSpPr>
            <p:spPr bwMode="auto">
              <a:xfrm>
                <a:off x="1494" y="2022"/>
                <a:ext cx="20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d’</a:t>
                </a:r>
              </a:p>
            </p:txBody>
          </p:sp>
          <p:sp>
            <p:nvSpPr>
              <p:cNvPr id="3209" name="Text Box 45"/>
              <p:cNvSpPr txBox="1">
                <a:spLocks noChangeArrowheads="1"/>
              </p:cNvSpPr>
              <p:nvPr/>
            </p:nvSpPr>
            <p:spPr bwMode="auto">
              <a:xfrm>
                <a:off x="1008" y="2016"/>
                <a:ext cx="20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c’</a:t>
                </a:r>
              </a:p>
            </p:txBody>
          </p:sp>
          <p:sp>
            <p:nvSpPr>
              <p:cNvPr id="3210" name="Text Box 46"/>
              <p:cNvSpPr txBox="1">
                <a:spLocks noChangeArrowheads="1"/>
              </p:cNvSpPr>
              <p:nvPr/>
            </p:nvSpPr>
            <p:spPr bwMode="auto">
              <a:xfrm>
                <a:off x="1135" y="2016"/>
                <a:ext cx="20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g’</a:t>
                </a:r>
              </a:p>
            </p:txBody>
          </p:sp>
          <p:sp>
            <p:nvSpPr>
              <p:cNvPr id="3211" name="Text Box 47"/>
              <p:cNvSpPr txBox="1">
                <a:spLocks noChangeArrowheads="1"/>
              </p:cNvSpPr>
              <p:nvPr/>
            </p:nvSpPr>
            <p:spPr bwMode="auto">
              <a:xfrm>
                <a:off x="1394" y="2016"/>
                <a:ext cx="19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f’</a:t>
                </a:r>
              </a:p>
            </p:txBody>
          </p:sp>
          <p:sp>
            <p:nvSpPr>
              <p:cNvPr id="3212" name="Text Box 48"/>
              <p:cNvSpPr txBox="1">
                <a:spLocks noChangeArrowheads="1"/>
              </p:cNvSpPr>
              <p:nvPr/>
            </p:nvSpPr>
            <p:spPr bwMode="auto">
              <a:xfrm>
                <a:off x="672" y="2016"/>
                <a:ext cx="209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h’</a:t>
                </a:r>
              </a:p>
            </p:txBody>
          </p:sp>
        </p:grpSp>
      </p:grpSp>
      <p:grpSp>
        <p:nvGrpSpPr>
          <p:cNvPr id="10" name="Group 49"/>
          <p:cNvGrpSpPr>
            <a:grpSpLocks/>
          </p:cNvGrpSpPr>
          <p:nvPr/>
        </p:nvGrpSpPr>
        <p:grpSpPr bwMode="auto">
          <a:xfrm rot="6855770">
            <a:off x="2285207" y="2512219"/>
            <a:ext cx="2065337" cy="307975"/>
            <a:chOff x="1434" y="1679"/>
            <a:chExt cx="1301" cy="194"/>
          </a:xfrm>
        </p:grpSpPr>
        <p:sp>
          <p:nvSpPr>
            <p:cNvPr id="3199" name="Text Box 50"/>
            <p:cNvSpPr txBox="1">
              <a:spLocks noChangeArrowheads="1"/>
            </p:cNvSpPr>
            <p:nvPr/>
          </p:nvSpPr>
          <p:spPr bwMode="auto">
            <a:xfrm>
              <a:off x="1434" y="1679"/>
              <a:ext cx="2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3200" name="Text Box 51"/>
            <p:cNvSpPr txBox="1">
              <a:spLocks noChangeArrowheads="1"/>
            </p:cNvSpPr>
            <p:nvPr/>
          </p:nvSpPr>
          <p:spPr bwMode="auto">
            <a:xfrm>
              <a:off x="1674" y="1681"/>
              <a:ext cx="30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h’b’</a:t>
              </a:r>
            </a:p>
          </p:txBody>
        </p:sp>
        <p:sp>
          <p:nvSpPr>
            <p:cNvPr id="3201" name="Text Box 52"/>
            <p:cNvSpPr txBox="1">
              <a:spLocks noChangeArrowheads="1"/>
            </p:cNvSpPr>
            <p:nvPr/>
          </p:nvSpPr>
          <p:spPr bwMode="auto">
            <a:xfrm>
              <a:off x="2532" y="1679"/>
              <a:ext cx="20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e’</a:t>
              </a:r>
            </a:p>
          </p:txBody>
        </p:sp>
        <p:sp>
          <p:nvSpPr>
            <p:cNvPr id="3202" name="Text Box 53"/>
            <p:cNvSpPr txBox="1">
              <a:spLocks noChangeArrowheads="1"/>
            </p:cNvSpPr>
            <p:nvPr/>
          </p:nvSpPr>
          <p:spPr bwMode="auto">
            <a:xfrm>
              <a:off x="1914" y="1680"/>
              <a:ext cx="296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c’g’</a:t>
              </a:r>
            </a:p>
          </p:txBody>
        </p:sp>
        <p:sp>
          <p:nvSpPr>
            <p:cNvPr id="3203" name="Text Box 54"/>
            <p:cNvSpPr txBox="1">
              <a:spLocks noChangeArrowheads="1"/>
            </p:cNvSpPr>
            <p:nvPr/>
          </p:nvSpPr>
          <p:spPr bwMode="auto">
            <a:xfrm>
              <a:off x="2298" y="1681"/>
              <a:ext cx="2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d’f’</a:t>
              </a:r>
            </a:p>
          </p:txBody>
        </p:sp>
      </p:grpSp>
      <p:sp>
        <p:nvSpPr>
          <p:cNvPr id="402487" name="Text Box 55"/>
          <p:cNvSpPr txBox="1">
            <a:spLocks noChangeArrowheads="1"/>
          </p:cNvSpPr>
          <p:nvPr/>
        </p:nvSpPr>
        <p:spPr bwMode="auto">
          <a:xfrm>
            <a:off x="1800225" y="1447800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o’</a:t>
            </a:r>
          </a:p>
        </p:txBody>
      </p:sp>
      <p:sp>
        <p:nvSpPr>
          <p:cNvPr id="402488" name="Text Box 56"/>
          <p:cNvSpPr txBox="1">
            <a:spLocks noChangeArrowheads="1"/>
          </p:cNvSpPr>
          <p:nvPr/>
        </p:nvSpPr>
        <p:spPr bwMode="auto">
          <a:xfrm>
            <a:off x="4953000" y="3200400"/>
            <a:ext cx="3317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o’</a:t>
            </a:r>
          </a:p>
        </p:txBody>
      </p:sp>
      <p:sp>
        <p:nvSpPr>
          <p:cNvPr id="402489" name="Rectangle 57"/>
          <p:cNvSpPr>
            <a:spLocks noChangeArrowheads="1"/>
          </p:cNvSpPr>
          <p:nvPr/>
        </p:nvSpPr>
        <p:spPr bwMode="auto">
          <a:xfrm>
            <a:off x="228600" y="0"/>
            <a:ext cx="8534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eaLnBrk="1" hangingPunct="1"/>
            <a:r>
              <a:rPr lang="en-US" sz="1400">
                <a:solidFill>
                  <a:srgbClr val="FF0066"/>
                </a:solidFill>
                <a:latin typeface="Arial" charset="0"/>
              </a:rPr>
              <a:t>Problem 3: </a:t>
            </a:r>
            <a:r>
              <a:rPr lang="en-US" sz="1400">
                <a:solidFill>
                  <a:schemeClr val="accent2"/>
                </a:solidFill>
                <a:latin typeface="Arial" charset="0"/>
              </a:rPr>
              <a:t>A cone 40mm diameter and 50 mm axis is resting on one generator on Hp( lying on Hp) which is // to Vp.. Draw it’s projections.It is cut by a horizontal section plane through it’s base center. Draw sectional TV, development of the surface of the remaining part of cone.</a:t>
            </a:r>
          </a:p>
        </p:txBody>
      </p:sp>
      <p:grpSp>
        <p:nvGrpSpPr>
          <p:cNvPr id="11" name="Group 58"/>
          <p:cNvGrpSpPr>
            <a:grpSpLocks/>
          </p:cNvGrpSpPr>
          <p:nvPr/>
        </p:nvGrpSpPr>
        <p:grpSpPr bwMode="auto">
          <a:xfrm>
            <a:off x="3048000" y="3733800"/>
            <a:ext cx="2057400" cy="1752600"/>
            <a:chOff x="1920" y="2352"/>
            <a:chExt cx="1296" cy="1104"/>
          </a:xfrm>
        </p:grpSpPr>
        <p:grpSp>
          <p:nvGrpSpPr>
            <p:cNvPr id="3192" name="Group 59"/>
            <p:cNvGrpSpPr>
              <a:grpSpLocks/>
            </p:cNvGrpSpPr>
            <p:nvPr/>
          </p:nvGrpSpPr>
          <p:grpSpPr bwMode="auto">
            <a:xfrm>
              <a:off x="1920" y="2352"/>
              <a:ext cx="472" cy="1104"/>
              <a:chOff x="3600" y="2352"/>
              <a:chExt cx="472" cy="1104"/>
            </a:xfrm>
          </p:grpSpPr>
          <p:sp>
            <p:nvSpPr>
              <p:cNvPr id="3197" name="Oval 60"/>
              <p:cNvSpPr>
                <a:spLocks noChangeArrowheads="1"/>
              </p:cNvSpPr>
              <p:nvPr/>
            </p:nvSpPr>
            <p:spPr bwMode="auto">
              <a:xfrm>
                <a:off x="3600" y="2400"/>
                <a:ext cx="432" cy="1008"/>
              </a:xfrm>
              <a:prstGeom prst="ellipse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98" name="Rectangle 61"/>
              <p:cNvSpPr>
                <a:spLocks noChangeArrowheads="1"/>
              </p:cNvSpPr>
              <p:nvPr/>
            </p:nvSpPr>
            <p:spPr bwMode="auto">
              <a:xfrm>
                <a:off x="3832" y="2352"/>
                <a:ext cx="240" cy="110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193" name="Line 62"/>
            <p:cNvSpPr>
              <a:spLocks noChangeShapeType="1"/>
            </p:cNvSpPr>
            <p:nvPr/>
          </p:nvSpPr>
          <p:spPr bwMode="auto">
            <a:xfrm>
              <a:off x="2304" y="2592"/>
              <a:ext cx="864" cy="288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4" name="Line 63"/>
            <p:cNvSpPr>
              <a:spLocks noChangeShapeType="1"/>
            </p:cNvSpPr>
            <p:nvPr/>
          </p:nvSpPr>
          <p:spPr bwMode="auto">
            <a:xfrm>
              <a:off x="1968" y="2592"/>
              <a:ext cx="1200" cy="288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5" name="Line 64"/>
            <p:cNvSpPr>
              <a:spLocks noChangeShapeType="1"/>
            </p:cNvSpPr>
            <p:nvPr/>
          </p:nvSpPr>
          <p:spPr bwMode="auto">
            <a:xfrm flipV="1">
              <a:off x="1968" y="2880"/>
              <a:ext cx="1200" cy="336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6" name="Line 65"/>
            <p:cNvSpPr>
              <a:spLocks noChangeShapeType="1"/>
            </p:cNvSpPr>
            <p:nvPr/>
          </p:nvSpPr>
          <p:spPr bwMode="auto">
            <a:xfrm flipV="1">
              <a:off x="2256" y="2880"/>
              <a:ext cx="960" cy="336"/>
            </a:xfrm>
            <a:prstGeom prst="line">
              <a:avLst/>
            </a:prstGeom>
            <a:noFill/>
            <a:ln w="635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2498" name="Line 66"/>
          <p:cNvSpPr>
            <a:spLocks noChangeShapeType="1"/>
          </p:cNvSpPr>
          <p:nvPr/>
        </p:nvSpPr>
        <p:spPr bwMode="auto">
          <a:xfrm>
            <a:off x="2971800" y="2692400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499" name="Line 67"/>
          <p:cNvSpPr>
            <a:spLocks noChangeShapeType="1"/>
          </p:cNvSpPr>
          <p:nvPr/>
        </p:nvSpPr>
        <p:spPr bwMode="auto">
          <a:xfrm>
            <a:off x="4394200" y="2667000"/>
            <a:ext cx="0" cy="19812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500" name="Line 68"/>
          <p:cNvSpPr>
            <a:spLocks noChangeShapeType="1"/>
          </p:cNvSpPr>
          <p:nvPr/>
        </p:nvSpPr>
        <p:spPr bwMode="auto">
          <a:xfrm>
            <a:off x="4267200" y="2743200"/>
            <a:ext cx="0" cy="22098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501" name="Line 69"/>
          <p:cNvSpPr>
            <a:spLocks noChangeShapeType="1"/>
          </p:cNvSpPr>
          <p:nvPr/>
        </p:nvSpPr>
        <p:spPr bwMode="auto">
          <a:xfrm>
            <a:off x="3378200" y="3810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502" name="Oval 70"/>
          <p:cNvSpPr>
            <a:spLocks noChangeArrowheads="1"/>
          </p:cNvSpPr>
          <p:nvPr/>
        </p:nvSpPr>
        <p:spPr bwMode="auto">
          <a:xfrm>
            <a:off x="4241800" y="42799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2503" name="Oval 71"/>
          <p:cNvSpPr>
            <a:spLocks noChangeArrowheads="1"/>
          </p:cNvSpPr>
          <p:nvPr/>
        </p:nvSpPr>
        <p:spPr bwMode="auto">
          <a:xfrm>
            <a:off x="4229100" y="48006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2504" name="Oval 72"/>
          <p:cNvSpPr>
            <a:spLocks noChangeArrowheads="1"/>
          </p:cNvSpPr>
          <p:nvPr/>
        </p:nvSpPr>
        <p:spPr bwMode="auto">
          <a:xfrm>
            <a:off x="4343400" y="4572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2505" name="Oval 73"/>
          <p:cNvSpPr>
            <a:spLocks noChangeArrowheads="1"/>
          </p:cNvSpPr>
          <p:nvPr/>
        </p:nvSpPr>
        <p:spPr bwMode="auto">
          <a:xfrm>
            <a:off x="3352800" y="5334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2506" name="Oval 74"/>
          <p:cNvSpPr>
            <a:spLocks noChangeArrowheads="1"/>
          </p:cNvSpPr>
          <p:nvPr/>
        </p:nvSpPr>
        <p:spPr bwMode="auto">
          <a:xfrm>
            <a:off x="3352800" y="3810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02507" name="Object 75"/>
          <p:cNvGraphicFramePr>
            <a:graphicFrameLocks noChangeAspect="1"/>
          </p:cNvGraphicFramePr>
          <p:nvPr/>
        </p:nvGraphicFramePr>
        <p:xfrm>
          <a:off x="3352800" y="3798888"/>
          <a:ext cx="11303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CorelDRAW" r:id="rId4" imgW="3670920" imgH="5439600" progId="CorelDRAW.Graphic.11">
                  <p:embed/>
                </p:oleObj>
              </mc:Choice>
              <mc:Fallback>
                <p:oleObj name="CorelDRAW" r:id="rId4" imgW="3670920" imgH="5439600" progId="CorelDRAW.Graphic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3798888"/>
                        <a:ext cx="11303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" name="Group 76"/>
          <p:cNvGrpSpPr>
            <a:grpSpLocks/>
          </p:cNvGrpSpPr>
          <p:nvPr/>
        </p:nvGrpSpPr>
        <p:grpSpPr bwMode="auto">
          <a:xfrm>
            <a:off x="3352800" y="3886200"/>
            <a:ext cx="1066800" cy="1447800"/>
            <a:chOff x="2088" y="2448"/>
            <a:chExt cx="696" cy="912"/>
          </a:xfrm>
        </p:grpSpPr>
        <p:sp>
          <p:nvSpPr>
            <p:cNvPr id="3174" name="Line 77"/>
            <p:cNvSpPr>
              <a:spLocks noChangeShapeType="1"/>
            </p:cNvSpPr>
            <p:nvPr/>
          </p:nvSpPr>
          <p:spPr bwMode="auto">
            <a:xfrm flipV="1">
              <a:off x="2112" y="2448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5" name="Line 78"/>
            <p:cNvSpPr>
              <a:spLocks noChangeShapeType="1"/>
            </p:cNvSpPr>
            <p:nvPr/>
          </p:nvSpPr>
          <p:spPr bwMode="auto">
            <a:xfrm flipV="1">
              <a:off x="2112" y="249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6" name="Line 79"/>
            <p:cNvSpPr>
              <a:spLocks noChangeShapeType="1"/>
            </p:cNvSpPr>
            <p:nvPr/>
          </p:nvSpPr>
          <p:spPr bwMode="auto">
            <a:xfrm flipV="1">
              <a:off x="2112" y="2496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7" name="Line 80"/>
            <p:cNvSpPr>
              <a:spLocks noChangeShapeType="1"/>
            </p:cNvSpPr>
            <p:nvPr/>
          </p:nvSpPr>
          <p:spPr bwMode="auto">
            <a:xfrm flipV="1">
              <a:off x="2112" y="2544"/>
              <a:ext cx="24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8" name="Line 81"/>
            <p:cNvSpPr>
              <a:spLocks noChangeShapeType="1"/>
            </p:cNvSpPr>
            <p:nvPr/>
          </p:nvSpPr>
          <p:spPr bwMode="auto">
            <a:xfrm flipV="1">
              <a:off x="2112" y="2544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79" name="Line 82"/>
            <p:cNvSpPr>
              <a:spLocks noChangeShapeType="1"/>
            </p:cNvSpPr>
            <p:nvPr/>
          </p:nvSpPr>
          <p:spPr bwMode="auto">
            <a:xfrm flipV="1">
              <a:off x="2112" y="2592"/>
              <a:ext cx="336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0" name="Line 83"/>
            <p:cNvSpPr>
              <a:spLocks noChangeShapeType="1"/>
            </p:cNvSpPr>
            <p:nvPr/>
          </p:nvSpPr>
          <p:spPr bwMode="auto">
            <a:xfrm flipV="1">
              <a:off x="2112" y="2640"/>
              <a:ext cx="384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1" name="Line 84"/>
            <p:cNvSpPr>
              <a:spLocks noChangeShapeType="1"/>
            </p:cNvSpPr>
            <p:nvPr/>
          </p:nvSpPr>
          <p:spPr bwMode="auto">
            <a:xfrm flipV="1">
              <a:off x="2112" y="2688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2" name="Line 85"/>
            <p:cNvSpPr>
              <a:spLocks noChangeShapeType="1"/>
            </p:cNvSpPr>
            <p:nvPr/>
          </p:nvSpPr>
          <p:spPr bwMode="auto">
            <a:xfrm flipV="1">
              <a:off x="2112" y="2688"/>
              <a:ext cx="57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3" name="Line 86"/>
            <p:cNvSpPr>
              <a:spLocks noChangeShapeType="1"/>
            </p:cNvSpPr>
            <p:nvPr/>
          </p:nvSpPr>
          <p:spPr bwMode="auto">
            <a:xfrm flipV="1">
              <a:off x="2112" y="2736"/>
              <a:ext cx="62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4" name="Line 87"/>
            <p:cNvSpPr>
              <a:spLocks noChangeShapeType="1"/>
            </p:cNvSpPr>
            <p:nvPr/>
          </p:nvSpPr>
          <p:spPr bwMode="auto">
            <a:xfrm flipV="1">
              <a:off x="2124" y="2832"/>
              <a:ext cx="62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5" name="Line 88"/>
            <p:cNvSpPr>
              <a:spLocks noChangeShapeType="1"/>
            </p:cNvSpPr>
            <p:nvPr/>
          </p:nvSpPr>
          <p:spPr bwMode="auto">
            <a:xfrm flipV="1">
              <a:off x="2112" y="2928"/>
              <a:ext cx="672" cy="3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6" name="Line 89"/>
            <p:cNvSpPr>
              <a:spLocks noChangeShapeType="1"/>
            </p:cNvSpPr>
            <p:nvPr/>
          </p:nvSpPr>
          <p:spPr bwMode="auto">
            <a:xfrm flipV="1">
              <a:off x="2160" y="307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7" name="Line 90"/>
            <p:cNvSpPr>
              <a:spLocks noChangeShapeType="1"/>
            </p:cNvSpPr>
            <p:nvPr/>
          </p:nvSpPr>
          <p:spPr bwMode="auto">
            <a:xfrm flipV="1">
              <a:off x="2136" y="2880"/>
              <a:ext cx="62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8" name="Line 91"/>
            <p:cNvSpPr>
              <a:spLocks noChangeShapeType="1"/>
            </p:cNvSpPr>
            <p:nvPr/>
          </p:nvSpPr>
          <p:spPr bwMode="auto">
            <a:xfrm flipV="1">
              <a:off x="2124" y="2784"/>
              <a:ext cx="62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89" name="Line 92"/>
            <p:cNvSpPr>
              <a:spLocks noChangeShapeType="1"/>
            </p:cNvSpPr>
            <p:nvPr/>
          </p:nvSpPr>
          <p:spPr bwMode="auto">
            <a:xfrm flipV="1">
              <a:off x="2088" y="2648"/>
              <a:ext cx="48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0" name="Line 93"/>
            <p:cNvSpPr>
              <a:spLocks noChangeShapeType="1"/>
            </p:cNvSpPr>
            <p:nvPr/>
          </p:nvSpPr>
          <p:spPr bwMode="auto">
            <a:xfrm flipV="1">
              <a:off x="2112" y="2720"/>
              <a:ext cx="584" cy="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91" name="Line 94"/>
            <p:cNvSpPr>
              <a:spLocks noChangeShapeType="1"/>
            </p:cNvSpPr>
            <p:nvPr/>
          </p:nvSpPr>
          <p:spPr bwMode="auto">
            <a:xfrm flipV="1">
              <a:off x="2160" y="3000"/>
              <a:ext cx="576" cy="31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2560" name="Line 128"/>
          <p:cNvSpPr>
            <a:spLocks noChangeShapeType="1"/>
          </p:cNvSpPr>
          <p:nvPr/>
        </p:nvSpPr>
        <p:spPr bwMode="auto">
          <a:xfrm>
            <a:off x="3429000" y="3810000"/>
            <a:ext cx="1676400" cy="7985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561" name="Line 129"/>
          <p:cNvSpPr>
            <a:spLocks noChangeShapeType="1"/>
          </p:cNvSpPr>
          <p:nvPr/>
        </p:nvSpPr>
        <p:spPr bwMode="auto">
          <a:xfrm flipV="1">
            <a:off x="3429000" y="4611688"/>
            <a:ext cx="1619250" cy="798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402562" name="Object 130"/>
          <p:cNvGraphicFramePr>
            <a:graphicFrameLocks noChangeAspect="1"/>
          </p:cNvGraphicFramePr>
          <p:nvPr/>
        </p:nvGraphicFramePr>
        <p:xfrm>
          <a:off x="3340100" y="3797300"/>
          <a:ext cx="385763" cy="164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CorelDRAW" r:id="rId6" imgW="385560" imgH="1644120" progId="CorelDRAW.Graphic.11">
                  <p:embed/>
                </p:oleObj>
              </mc:Choice>
              <mc:Fallback>
                <p:oleObj name="CorelDRAW" r:id="rId6" imgW="385560" imgH="1644120" progId="CorelDRAW.Graphic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0100" y="3797300"/>
                        <a:ext cx="385763" cy="164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" name="Group 131"/>
          <p:cNvGrpSpPr>
            <a:grpSpLocks/>
          </p:cNvGrpSpPr>
          <p:nvPr/>
        </p:nvGrpSpPr>
        <p:grpSpPr bwMode="auto">
          <a:xfrm>
            <a:off x="2800350" y="3533775"/>
            <a:ext cx="2635250" cy="2105025"/>
            <a:chOff x="1764" y="2226"/>
            <a:chExt cx="1660" cy="1326"/>
          </a:xfrm>
        </p:grpSpPr>
        <p:grpSp>
          <p:nvGrpSpPr>
            <p:cNvPr id="3147" name="Group 132"/>
            <p:cNvGrpSpPr>
              <a:grpSpLocks/>
            </p:cNvGrpSpPr>
            <p:nvPr/>
          </p:nvGrpSpPr>
          <p:grpSpPr bwMode="auto">
            <a:xfrm>
              <a:off x="1764" y="2226"/>
              <a:ext cx="792" cy="1326"/>
              <a:chOff x="1764" y="2226"/>
              <a:chExt cx="792" cy="1326"/>
            </a:xfrm>
          </p:grpSpPr>
          <p:sp>
            <p:nvSpPr>
              <p:cNvPr id="3149" name="Text Box 133"/>
              <p:cNvSpPr txBox="1">
                <a:spLocks noChangeArrowheads="1"/>
              </p:cNvSpPr>
              <p:nvPr/>
            </p:nvSpPr>
            <p:spPr bwMode="auto">
              <a:xfrm>
                <a:off x="2316" y="2784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a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3150" name="Text Box 134"/>
              <p:cNvSpPr txBox="1">
                <a:spLocks noChangeArrowheads="1"/>
              </p:cNvSpPr>
              <p:nvPr/>
            </p:nvSpPr>
            <p:spPr bwMode="auto">
              <a:xfrm>
                <a:off x="2256" y="2448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h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  <p:grpSp>
            <p:nvGrpSpPr>
              <p:cNvPr id="3151" name="Group 135"/>
              <p:cNvGrpSpPr>
                <a:grpSpLocks/>
              </p:cNvGrpSpPr>
              <p:nvPr/>
            </p:nvGrpSpPr>
            <p:grpSpPr bwMode="auto">
              <a:xfrm>
                <a:off x="1764" y="2226"/>
                <a:ext cx="540" cy="1326"/>
                <a:chOff x="1764" y="2226"/>
                <a:chExt cx="540" cy="1326"/>
              </a:xfrm>
            </p:grpSpPr>
            <p:sp>
              <p:nvSpPr>
                <p:cNvPr id="3153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2016" y="2226"/>
                  <a:ext cx="2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g</a:t>
                  </a:r>
                  <a:r>
                    <a:rPr lang="en-US" sz="1400" b="0" baseline="-250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3154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1776" y="2448"/>
                  <a:ext cx="2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f</a:t>
                  </a:r>
                  <a:r>
                    <a:rPr lang="en-US" sz="1400" b="0" baseline="-250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3155" name="Text Box 138"/>
                <p:cNvSpPr txBox="1">
                  <a:spLocks noChangeArrowheads="1"/>
                </p:cNvSpPr>
                <p:nvPr/>
              </p:nvSpPr>
              <p:spPr bwMode="auto">
                <a:xfrm>
                  <a:off x="1764" y="2784"/>
                  <a:ext cx="2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e</a:t>
                  </a:r>
                  <a:r>
                    <a:rPr lang="en-US" sz="1400" b="0" baseline="-250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3156" name="Text Box 139"/>
                <p:cNvSpPr txBox="1">
                  <a:spLocks noChangeArrowheads="1"/>
                </p:cNvSpPr>
                <p:nvPr/>
              </p:nvSpPr>
              <p:spPr bwMode="auto">
                <a:xfrm>
                  <a:off x="1818" y="3120"/>
                  <a:ext cx="2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d</a:t>
                  </a:r>
                  <a:r>
                    <a:rPr lang="en-US" sz="1400" b="0" baseline="-25000">
                      <a:latin typeface="Times New Roman" pitchFamily="18" charset="0"/>
                    </a:rPr>
                    <a:t>1</a:t>
                  </a:r>
                </a:p>
              </p:txBody>
            </p:sp>
            <p:sp>
              <p:nvSpPr>
                <p:cNvPr id="3157" name="Text Box 140"/>
                <p:cNvSpPr txBox="1">
                  <a:spLocks noChangeArrowheads="1"/>
                </p:cNvSpPr>
                <p:nvPr/>
              </p:nvSpPr>
              <p:spPr bwMode="auto">
                <a:xfrm>
                  <a:off x="2064" y="3360"/>
                  <a:ext cx="240" cy="1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1pPr>
                  <a:lvl2pPr marL="742950" indent="-28575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2pPr>
                  <a:lvl3pPr marL="11430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3pPr>
                  <a:lvl4pPr marL="16002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4pPr>
                  <a:lvl5pPr marL="2057400" indent="-228600"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600" b="1">
                      <a:solidFill>
                        <a:schemeClr val="tx1"/>
                      </a:solidFill>
                      <a:latin typeface="Tahoma" pitchFamily="34" charset="0"/>
                    </a:defRPr>
                  </a:lvl9pPr>
                </a:lstStyle>
                <a:p>
                  <a:pPr eaLnBrk="1" hangingPunct="1"/>
                  <a:r>
                    <a:rPr lang="en-US" sz="1400" b="0">
                      <a:latin typeface="Times New Roman" pitchFamily="18" charset="0"/>
                    </a:rPr>
                    <a:t>c</a:t>
                  </a:r>
                  <a:r>
                    <a:rPr lang="en-US" sz="1400" b="0" baseline="-25000">
                      <a:latin typeface="Times New Roman" pitchFamily="18" charset="0"/>
                    </a:rPr>
                    <a:t>1</a:t>
                  </a:r>
                </a:p>
              </p:txBody>
            </p:sp>
          </p:grpSp>
          <p:sp>
            <p:nvSpPr>
              <p:cNvPr id="3152" name="Text Box 141"/>
              <p:cNvSpPr txBox="1">
                <a:spLocks noChangeArrowheads="1"/>
              </p:cNvSpPr>
              <p:nvPr/>
            </p:nvSpPr>
            <p:spPr bwMode="auto">
              <a:xfrm>
                <a:off x="2256" y="3114"/>
                <a:ext cx="240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b</a:t>
                </a:r>
                <a:r>
                  <a:rPr lang="en-US" sz="1400" b="0" baseline="-25000">
                    <a:latin typeface="Times New Roman" pitchFamily="18" charset="0"/>
                  </a:rPr>
                  <a:t>1</a:t>
                </a:r>
              </a:p>
            </p:txBody>
          </p:sp>
        </p:grpSp>
        <p:sp>
          <p:nvSpPr>
            <p:cNvPr id="3148" name="Text Box 142"/>
            <p:cNvSpPr txBox="1">
              <a:spLocks noChangeArrowheads="1"/>
            </p:cNvSpPr>
            <p:nvPr/>
          </p:nvSpPr>
          <p:spPr bwMode="auto">
            <a:xfrm>
              <a:off x="3216" y="2784"/>
              <a:ext cx="20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o</a:t>
              </a:r>
              <a:r>
                <a:rPr lang="en-US" sz="1400" b="0" baseline="-2500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402575" name="Text Box 143"/>
          <p:cNvSpPr txBox="1">
            <a:spLocks noChangeArrowheads="1"/>
          </p:cNvSpPr>
          <p:nvPr/>
        </p:nvSpPr>
        <p:spPr bwMode="auto">
          <a:xfrm>
            <a:off x="3505200" y="5562600"/>
            <a:ext cx="14954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400" b="0">
                <a:latin typeface="Times New Roman" pitchFamily="18" charset="0"/>
              </a:rPr>
              <a:t>SECTIONAL T.V</a:t>
            </a:r>
          </a:p>
        </p:txBody>
      </p:sp>
      <p:sp>
        <p:nvSpPr>
          <p:cNvPr id="402577" name="Text Box 145"/>
          <p:cNvSpPr txBox="1">
            <a:spLocks noChangeArrowheads="1"/>
          </p:cNvSpPr>
          <p:nvPr/>
        </p:nvSpPr>
        <p:spPr bwMode="auto">
          <a:xfrm>
            <a:off x="2819400" y="5810250"/>
            <a:ext cx="28717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0">
                <a:latin typeface="Times New Roman" pitchFamily="18" charset="0"/>
              </a:rPr>
              <a:t>(SHOWING TRUE SHAPE OF SECTION)</a:t>
            </a:r>
          </a:p>
        </p:txBody>
      </p:sp>
      <p:sp>
        <p:nvSpPr>
          <p:cNvPr id="402578" name="Text Box 146"/>
          <p:cNvSpPr txBox="1">
            <a:spLocks noChangeArrowheads="1"/>
          </p:cNvSpPr>
          <p:nvPr/>
        </p:nvSpPr>
        <p:spPr bwMode="auto">
          <a:xfrm>
            <a:off x="4333875" y="2276475"/>
            <a:ext cx="1355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0">
                <a:latin typeface="Times New Roman" pitchFamily="18" charset="0"/>
              </a:rPr>
              <a:t> HORIZONTAL</a:t>
            </a:r>
          </a:p>
          <a:p>
            <a:pPr eaLnBrk="1" hangingPunct="1"/>
            <a:r>
              <a:rPr lang="en-US" sz="1200" b="0">
                <a:latin typeface="Times New Roman" pitchFamily="18" charset="0"/>
              </a:rPr>
              <a:t>SECTION PLANE</a:t>
            </a:r>
          </a:p>
        </p:txBody>
      </p:sp>
      <p:grpSp>
        <p:nvGrpSpPr>
          <p:cNvPr id="19" name="Group 147"/>
          <p:cNvGrpSpPr>
            <a:grpSpLocks/>
          </p:cNvGrpSpPr>
          <p:nvPr/>
        </p:nvGrpSpPr>
        <p:grpSpPr bwMode="auto">
          <a:xfrm>
            <a:off x="838200" y="3505200"/>
            <a:ext cx="2076450" cy="2070100"/>
            <a:chOff x="528" y="2232"/>
            <a:chExt cx="1308" cy="1304"/>
          </a:xfrm>
        </p:grpSpPr>
        <p:grpSp>
          <p:nvGrpSpPr>
            <p:cNvPr id="3137" name="Group 148"/>
            <p:cNvGrpSpPr>
              <a:grpSpLocks/>
            </p:cNvGrpSpPr>
            <p:nvPr/>
          </p:nvGrpSpPr>
          <p:grpSpPr bwMode="auto">
            <a:xfrm>
              <a:off x="528" y="2232"/>
              <a:ext cx="1308" cy="1304"/>
              <a:chOff x="528" y="2232"/>
              <a:chExt cx="1308" cy="1304"/>
            </a:xfrm>
          </p:grpSpPr>
          <p:sp>
            <p:nvSpPr>
              <p:cNvPr id="3139" name="Text Box 149"/>
              <p:cNvSpPr txBox="1">
                <a:spLocks noChangeArrowheads="1"/>
              </p:cNvSpPr>
              <p:nvPr/>
            </p:nvSpPr>
            <p:spPr bwMode="auto">
              <a:xfrm>
                <a:off x="672" y="2448"/>
                <a:ext cx="164" cy="1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200" b="0">
                    <a:latin typeface="Times New Roman" pitchFamily="18" charset="0"/>
                  </a:rPr>
                  <a:t>h</a:t>
                </a:r>
              </a:p>
            </p:txBody>
          </p:sp>
          <p:sp>
            <p:nvSpPr>
              <p:cNvPr id="3140" name="Text Box 150"/>
              <p:cNvSpPr txBox="1">
                <a:spLocks noChangeArrowheads="1"/>
              </p:cNvSpPr>
              <p:nvPr/>
            </p:nvSpPr>
            <p:spPr bwMode="auto">
              <a:xfrm>
                <a:off x="528" y="2768"/>
                <a:ext cx="16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a</a:t>
                </a:r>
              </a:p>
            </p:txBody>
          </p:sp>
          <p:sp>
            <p:nvSpPr>
              <p:cNvPr id="3141" name="Text Box 151"/>
              <p:cNvSpPr txBox="1">
                <a:spLocks noChangeArrowheads="1"/>
              </p:cNvSpPr>
              <p:nvPr/>
            </p:nvSpPr>
            <p:spPr bwMode="auto">
              <a:xfrm>
                <a:off x="672" y="3171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b</a:t>
                </a:r>
              </a:p>
            </p:txBody>
          </p:sp>
          <p:sp>
            <p:nvSpPr>
              <p:cNvPr id="3142" name="Text Box 152"/>
              <p:cNvSpPr txBox="1">
                <a:spLocks noChangeArrowheads="1"/>
              </p:cNvSpPr>
              <p:nvPr/>
            </p:nvSpPr>
            <p:spPr bwMode="auto">
              <a:xfrm>
                <a:off x="1104" y="3344"/>
                <a:ext cx="16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c</a:t>
                </a:r>
              </a:p>
            </p:txBody>
          </p:sp>
          <p:sp>
            <p:nvSpPr>
              <p:cNvPr id="3143" name="Text Box 153"/>
              <p:cNvSpPr txBox="1">
                <a:spLocks noChangeArrowheads="1"/>
              </p:cNvSpPr>
              <p:nvPr/>
            </p:nvSpPr>
            <p:spPr bwMode="auto">
              <a:xfrm>
                <a:off x="1536" y="3171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d</a:t>
                </a:r>
              </a:p>
            </p:txBody>
          </p:sp>
          <p:sp>
            <p:nvSpPr>
              <p:cNvPr id="3144" name="Text Box 154"/>
              <p:cNvSpPr txBox="1">
                <a:spLocks noChangeArrowheads="1"/>
              </p:cNvSpPr>
              <p:nvPr/>
            </p:nvSpPr>
            <p:spPr bwMode="auto">
              <a:xfrm>
                <a:off x="1670" y="2791"/>
                <a:ext cx="166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e</a:t>
                </a:r>
              </a:p>
            </p:txBody>
          </p:sp>
          <p:sp>
            <p:nvSpPr>
              <p:cNvPr id="3145" name="Text Box 155"/>
              <p:cNvSpPr txBox="1">
                <a:spLocks noChangeArrowheads="1"/>
              </p:cNvSpPr>
              <p:nvPr/>
            </p:nvSpPr>
            <p:spPr bwMode="auto">
              <a:xfrm>
                <a:off x="1104" y="2232"/>
                <a:ext cx="17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g</a:t>
                </a:r>
              </a:p>
            </p:txBody>
          </p:sp>
          <p:sp>
            <p:nvSpPr>
              <p:cNvPr id="3146" name="Text Box 156"/>
              <p:cNvSpPr txBox="1">
                <a:spLocks noChangeArrowheads="1"/>
              </p:cNvSpPr>
              <p:nvPr/>
            </p:nvSpPr>
            <p:spPr bwMode="auto">
              <a:xfrm>
                <a:off x="1536" y="2462"/>
                <a:ext cx="153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600" b="1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1" hangingPunct="1"/>
                <a:r>
                  <a:rPr lang="en-US" sz="1400" b="0">
                    <a:latin typeface="Times New Roman" pitchFamily="18" charset="0"/>
                  </a:rPr>
                  <a:t>f</a:t>
                </a:r>
              </a:p>
            </p:txBody>
          </p:sp>
        </p:grpSp>
        <p:sp>
          <p:nvSpPr>
            <p:cNvPr id="3138" name="Text Box 157"/>
            <p:cNvSpPr txBox="1">
              <a:spLocks noChangeArrowheads="1"/>
            </p:cNvSpPr>
            <p:nvPr/>
          </p:nvSpPr>
          <p:spPr bwMode="auto">
            <a:xfrm>
              <a:off x="1008" y="2832"/>
              <a:ext cx="197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400" b="0">
                  <a:latin typeface="Times New Roman" pitchFamily="18" charset="0"/>
                </a:rPr>
                <a:t>O</a:t>
              </a:r>
            </a:p>
          </p:txBody>
        </p:sp>
      </p:grpSp>
      <p:grpSp>
        <p:nvGrpSpPr>
          <p:cNvPr id="3130" name="Group 174"/>
          <p:cNvGrpSpPr>
            <a:grpSpLocks/>
          </p:cNvGrpSpPr>
          <p:nvPr/>
        </p:nvGrpSpPr>
        <p:grpSpPr bwMode="auto">
          <a:xfrm>
            <a:off x="8016875" y="6629400"/>
            <a:ext cx="1096963" cy="182563"/>
            <a:chOff x="5050" y="29"/>
            <a:chExt cx="691" cy="115"/>
          </a:xfrm>
        </p:grpSpPr>
        <p:sp>
          <p:nvSpPr>
            <p:cNvPr id="3131" name="AutoShape 175">
              <a:hlinkClick r:id="rId8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2" name="AutoShape 176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3" name="AutoShape 177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4" name="AutoShape 178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5" name="AutoShape 179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36" name="AutoShape 180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4491935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2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2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2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2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24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24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2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2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2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2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7" dur="500"/>
                                        <p:tgtEl>
                                          <p:spTgt spid="402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02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02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02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02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0" dur="500"/>
                                        <p:tgtEl>
                                          <p:spTgt spid="402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500"/>
                                        <p:tgtEl>
                                          <p:spTgt spid="402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402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402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4024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4024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024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024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4024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4024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4025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4025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402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fill="hold"/>
                                        <p:tgtEl>
                                          <p:spTgt spid="402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402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402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402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02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 nodeType="clickPar">
                      <p:stCondLst>
                        <p:cond delay="indefinite"/>
                      </p:stCondLst>
                      <p:childTnLst>
                        <p:par>
                          <p:cTn id="1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402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402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1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025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025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4025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4025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 nodeType="clickPar">
                      <p:stCondLst>
                        <p:cond delay="indefinite"/>
                      </p:stCondLst>
                      <p:childTnLst>
                        <p:par>
                          <p:cTn id="1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02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02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402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402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2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 nodeType="clickPar">
                      <p:stCondLst>
                        <p:cond delay="indefinite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02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402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4025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4025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402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402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4025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fill="hold"/>
                                        <p:tgtEl>
                                          <p:spTgt spid="4025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02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402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 fill="hold"/>
                                        <p:tgtEl>
                                          <p:spTgt spid="402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402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4" grpId="0" animBg="1"/>
      <p:bldP spid="402439" grpId="0" animBg="1"/>
      <p:bldP spid="402440" grpId="0" animBg="1"/>
      <p:bldP spid="402462" grpId="0" animBg="1"/>
      <p:bldP spid="402469" grpId="0" autoUpdateAnimBg="0"/>
      <p:bldP spid="402470" grpId="0" autoUpdateAnimBg="0"/>
      <p:bldP spid="402487" grpId="0" autoUpdateAnimBg="0"/>
      <p:bldP spid="402488" grpId="0" autoUpdateAnimBg="0"/>
      <p:bldP spid="402489" grpId="0" autoUpdateAnimBg="0"/>
      <p:bldP spid="402498" grpId="0" animBg="1"/>
      <p:bldP spid="402499" grpId="0" animBg="1"/>
      <p:bldP spid="402500" grpId="0" animBg="1"/>
      <p:bldP spid="402501" grpId="0" animBg="1"/>
      <p:bldP spid="402502" grpId="0" animBg="1"/>
      <p:bldP spid="402503" grpId="0" animBg="1"/>
      <p:bldP spid="402504" grpId="0" animBg="1"/>
      <p:bldP spid="402505" grpId="0" animBg="1"/>
      <p:bldP spid="402506" grpId="0" animBg="1"/>
      <p:bldP spid="402560" grpId="0" animBg="1"/>
      <p:bldP spid="402561" grpId="0" animBg="1"/>
      <p:bldP spid="402575" grpId="0" autoUpdateAnimBg="0"/>
      <p:bldP spid="402577" grpId="0" autoUpdateAnimBg="0"/>
      <p:bldP spid="40257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AutoShape 2"/>
          <p:cNvSpPr>
            <a:spLocks noChangeArrowheads="1"/>
          </p:cNvSpPr>
          <p:nvPr/>
        </p:nvSpPr>
        <p:spPr bwMode="auto">
          <a:xfrm rot="-5400000">
            <a:off x="593725" y="3143250"/>
            <a:ext cx="1409700" cy="1219200"/>
          </a:xfrm>
          <a:prstGeom prst="hexagon">
            <a:avLst>
              <a:gd name="adj" fmla="val 28906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4483" name="Line 3"/>
          <p:cNvSpPr>
            <a:spLocks noChangeShapeType="1"/>
          </p:cNvSpPr>
          <p:nvPr/>
        </p:nvSpPr>
        <p:spPr bwMode="auto">
          <a:xfrm>
            <a:off x="363538" y="2795588"/>
            <a:ext cx="4195762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76275" y="1149350"/>
            <a:ext cx="1201738" cy="1643063"/>
            <a:chOff x="977" y="203"/>
            <a:chExt cx="619" cy="846"/>
          </a:xfrm>
        </p:grpSpPr>
        <p:sp>
          <p:nvSpPr>
            <p:cNvPr id="54497" name="Rectangle 5"/>
            <p:cNvSpPr>
              <a:spLocks noChangeArrowheads="1"/>
            </p:cNvSpPr>
            <p:nvPr/>
          </p:nvSpPr>
          <p:spPr bwMode="auto">
            <a:xfrm>
              <a:off x="977" y="203"/>
              <a:ext cx="619" cy="846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98" name="Line 6"/>
            <p:cNvSpPr>
              <a:spLocks noChangeShapeType="1"/>
            </p:cNvSpPr>
            <p:nvPr/>
          </p:nvSpPr>
          <p:spPr bwMode="auto">
            <a:xfrm flipV="1">
              <a:off x="1294" y="203"/>
              <a:ext cx="0" cy="84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487" name="Rectangle 7"/>
          <p:cNvSpPr>
            <a:spLocks noChangeArrowheads="1"/>
          </p:cNvSpPr>
          <p:nvPr/>
        </p:nvSpPr>
        <p:spPr bwMode="auto">
          <a:xfrm rot="5400000">
            <a:off x="2677319" y="1370806"/>
            <a:ext cx="1201738" cy="164147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4488" name="Line 8"/>
          <p:cNvSpPr>
            <a:spLocks noChangeShapeType="1"/>
          </p:cNvSpPr>
          <p:nvPr/>
        </p:nvSpPr>
        <p:spPr bwMode="auto">
          <a:xfrm rot="5400000" flipV="1">
            <a:off x="3299619" y="1345407"/>
            <a:ext cx="0" cy="1655762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471738" y="2439988"/>
            <a:ext cx="1643062" cy="2228850"/>
            <a:chOff x="1901" y="868"/>
            <a:chExt cx="846" cy="1147"/>
          </a:xfrm>
        </p:grpSpPr>
        <p:sp>
          <p:nvSpPr>
            <p:cNvPr id="54495" name="Line 10"/>
            <p:cNvSpPr>
              <a:spLocks noChangeShapeType="1"/>
            </p:cNvSpPr>
            <p:nvPr/>
          </p:nvSpPr>
          <p:spPr bwMode="auto">
            <a:xfrm>
              <a:off x="1901" y="868"/>
              <a:ext cx="0" cy="108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96" name="Line 11"/>
            <p:cNvSpPr>
              <a:spLocks noChangeShapeType="1"/>
            </p:cNvSpPr>
            <p:nvPr/>
          </p:nvSpPr>
          <p:spPr bwMode="auto">
            <a:xfrm>
              <a:off x="2747" y="928"/>
              <a:ext cx="0" cy="1087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492" name="Rectangle 12"/>
          <p:cNvSpPr>
            <a:spLocks noChangeArrowheads="1"/>
          </p:cNvSpPr>
          <p:nvPr/>
        </p:nvSpPr>
        <p:spPr bwMode="auto">
          <a:xfrm>
            <a:off x="2471738" y="3027363"/>
            <a:ext cx="1643062" cy="14065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4493" name="Line 13"/>
          <p:cNvSpPr>
            <a:spLocks noChangeShapeType="1"/>
          </p:cNvSpPr>
          <p:nvPr/>
        </p:nvSpPr>
        <p:spPr bwMode="auto">
          <a:xfrm>
            <a:off x="2471738" y="3379788"/>
            <a:ext cx="1643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494" name="Line 14"/>
          <p:cNvSpPr>
            <a:spLocks noChangeShapeType="1"/>
          </p:cNvSpPr>
          <p:nvPr/>
        </p:nvSpPr>
        <p:spPr bwMode="auto">
          <a:xfrm>
            <a:off x="2471738" y="4081463"/>
            <a:ext cx="16430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711200" y="3027363"/>
            <a:ext cx="3754438" cy="1422400"/>
            <a:chOff x="995" y="1170"/>
            <a:chExt cx="1933" cy="732"/>
          </a:xfrm>
        </p:grpSpPr>
        <p:sp>
          <p:nvSpPr>
            <p:cNvPr id="54490" name="Line 16"/>
            <p:cNvSpPr>
              <a:spLocks noChangeShapeType="1"/>
            </p:cNvSpPr>
            <p:nvPr/>
          </p:nvSpPr>
          <p:spPr bwMode="auto">
            <a:xfrm>
              <a:off x="1297" y="1170"/>
              <a:ext cx="1510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91" name="Line 17"/>
            <p:cNvSpPr>
              <a:spLocks noChangeShapeType="1"/>
            </p:cNvSpPr>
            <p:nvPr/>
          </p:nvSpPr>
          <p:spPr bwMode="auto">
            <a:xfrm>
              <a:off x="995" y="1351"/>
              <a:ext cx="181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92" name="Line 18"/>
            <p:cNvSpPr>
              <a:spLocks noChangeShapeType="1"/>
            </p:cNvSpPr>
            <p:nvPr/>
          </p:nvSpPr>
          <p:spPr bwMode="auto">
            <a:xfrm>
              <a:off x="995" y="1713"/>
              <a:ext cx="1812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93" name="Line 19"/>
            <p:cNvSpPr>
              <a:spLocks noChangeShapeType="1"/>
            </p:cNvSpPr>
            <p:nvPr/>
          </p:nvSpPr>
          <p:spPr bwMode="auto">
            <a:xfrm>
              <a:off x="1297" y="1902"/>
              <a:ext cx="1510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94" name="Line 20"/>
            <p:cNvSpPr>
              <a:spLocks noChangeShapeType="1"/>
            </p:cNvSpPr>
            <p:nvPr/>
          </p:nvSpPr>
          <p:spPr bwMode="auto">
            <a:xfrm>
              <a:off x="1720" y="1532"/>
              <a:ext cx="12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01" name="Line 21"/>
          <p:cNvSpPr>
            <a:spLocks noChangeShapeType="1"/>
          </p:cNvSpPr>
          <p:nvPr/>
        </p:nvSpPr>
        <p:spPr bwMode="auto">
          <a:xfrm flipH="1" flipV="1">
            <a:off x="1954213" y="2879725"/>
            <a:ext cx="2698750" cy="1760538"/>
          </a:xfrm>
          <a:prstGeom prst="line">
            <a:avLst/>
          </a:prstGeom>
          <a:noFill/>
          <a:ln w="19050">
            <a:solidFill>
              <a:schemeClr val="tx1"/>
            </a:solidFill>
            <a:prstDash val="lgDashDot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02" name="Line 22"/>
          <p:cNvSpPr>
            <a:spLocks noChangeShapeType="1"/>
          </p:cNvSpPr>
          <p:nvPr/>
        </p:nvSpPr>
        <p:spPr bwMode="auto">
          <a:xfrm flipH="1" flipV="1">
            <a:off x="3771900" y="1500188"/>
            <a:ext cx="0" cy="2581275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03" name="Line 23"/>
          <p:cNvSpPr>
            <a:spLocks noChangeShapeType="1"/>
          </p:cNvSpPr>
          <p:nvPr/>
        </p:nvSpPr>
        <p:spPr bwMode="auto">
          <a:xfrm flipH="1" flipV="1">
            <a:off x="2744788" y="1500188"/>
            <a:ext cx="0" cy="187960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24"/>
          <p:cNvGrpSpPr>
            <a:grpSpLocks/>
          </p:cNvGrpSpPr>
          <p:nvPr/>
        </p:nvGrpSpPr>
        <p:grpSpPr bwMode="auto">
          <a:xfrm flipV="1">
            <a:off x="946150" y="3224213"/>
            <a:ext cx="3168650" cy="1039812"/>
            <a:chOff x="808" y="1271"/>
            <a:chExt cx="1631" cy="536"/>
          </a:xfrm>
        </p:grpSpPr>
        <p:sp>
          <p:nvSpPr>
            <p:cNvPr id="54488" name="Line 25"/>
            <p:cNvSpPr>
              <a:spLocks noChangeShapeType="1"/>
            </p:cNvSpPr>
            <p:nvPr/>
          </p:nvSpPr>
          <p:spPr bwMode="auto">
            <a:xfrm flipH="1">
              <a:off x="869" y="1271"/>
              <a:ext cx="1570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89" name="Line 26"/>
            <p:cNvSpPr>
              <a:spLocks noChangeShapeType="1"/>
            </p:cNvSpPr>
            <p:nvPr/>
          </p:nvSpPr>
          <p:spPr bwMode="auto">
            <a:xfrm flipH="1">
              <a:off x="808" y="1807"/>
              <a:ext cx="785" cy="0"/>
            </a:xfrm>
            <a:prstGeom prst="line">
              <a:avLst/>
            </a:prstGeom>
            <a:noFill/>
            <a:ln w="952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04507" name="Line 27"/>
          <p:cNvSpPr>
            <a:spLocks noChangeShapeType="1"/>
          </p:cNvSpPr>
          <p:nvPr/>
        </p:nvSpPr>
        <p:spPr bwMode="auto">
          <a:xfrm flipH="1">
            <a:off x="1884363" y="4264025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08" name="Line 28"/>
          <p:cNvSpPr>
            <a:spLocks noChangeShapeType="1"/>
          </p:cNvSpPr>
          <p:nvPr/>
        </p:nvSpPr>
        <p:spPr bwMode="auto">
          <a:xfrm flipH="1">
            <a:off x="1900238" y="3224213"/>
            <a:ext cx="234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09" name="Line 29"/>
          <p:cNvSpPr>
            <a:spLocks noChangeShapeType="1"/>
          </p:cNvSpPr>
          <p:nvPr/>
        </p:nvSpPr>
        <p:spPr bwMode="auto">
          <a:xfrm flipV="1">
            <a:off x="2428875" y="1590675"/>
            <a:ext cx="350838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10" name="Line 30"/>
          <p:cNvSpPr>
            <a:spLocks noChangeShapeType="1"/>
          </p:cNvSpPr>
          <p:nvPr/>
        </p:nvSpPr>
        <p:spPr bwMode="auto">
          <a:xfrm>
            <a:off x="2471738" y="2557463"/>
            <a:ext cx="307975" cy="211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11" name="Line 31"/>
          <p:cNvSpPr>
            <a:spLocks noChangeShapeType="1"/>
          </p:cNvSpPr>
          <p:nvPr/>
        </p:nvSpPr>
        <p:spPr bwMode="auto">
          <a:xfrm flipV="1">
            <a:off x="3762375" y="2541588"/>
            <a:ext cx="352425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12" name="Line 32"/>
          <p:cNvSpPr>
            <a:spLocks noChangeShapeType="1"/>
          </p:cNvSpPr>
          <p:nvPr/>
        </p:nvSpPr>
        <p:spPr bwMode="auto">
          <a:xfrm flipH="1" flipV="1">
            <a:off x="3768725" y="1590675"/>
            <a:ext cx="352425" cy="234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>
            <a:off x="946150" y="1127125"/>
            <a:ext cx="650875" cy="1676400"/>
            <a:chOff x="1116" y="192"/>
            <a:chExt cx="335" cy="863"/>
          </a:xfrm>
        </p:grpSpPr>
        <p:sp>
          <p:nvSpPr>
            <p:cNvPr id="54484" name="Oval 34"/>
            <p:cNvSpPr>
              <a:spLocks noChangeArrowheads="1"/>
            </p:cNvSpPr>
            <p:nvPr/>
          </p:nvSpPr>
          <p:spPr bwMode="auto">
            <a:xfrm>
              <a:off x="1116" y="1026"/>
              <a:ext cx="29" cy="29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85" name="Oval 35"/>
            <p:cNvSpPr>
              <a:spLocks noChangeArrowheads="1"/>
            </p:cNvSpPr>
            <p:nvPr/>
          </p:nvSpPr>
          <p:spPr bwMode="auto">
            <a:xfrm>
              <a:off x="1116" y="192"/>
              <a:ext cx="29" cy="29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86" name="Oval 36"/>
            <p:cNvSpPr>
              <a:spLocks noChangeArrowheads="1"/>
            </p:cNvSpPr>
            <p:nvPr/>
          </p:nvSpPr>
          <p:spPr bwMode="auto">
            <a:xfrm>
              <a:off x="1422" y="1020"/>
              <a:ext cx="29" cy="29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87" name="Oval 37"/>
            <p:cNvSpPr>
              <a:spLocks noChangeArrowheads="1"/>
            </p:cNvSpPr>
            <p:nvPr/>
          </p:nvSpPr>
          <p:spPr bwMode="auto">
            <a:xfrm>
              <a:off x="1422" y="192"/>
              <a:ext cx="29" cy="29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8"/>
          <p:cNvGrpSpPr>
            <a:grpSpLocks/>
          </p:cNvGrpSpPr>
          <p:nvPr/>
        </p:nvGrpSpPr>
        <p:grpSpPr bwMode="auto">
          <a:xfrm>
            <a:off x="2414588" y="1779588"/>
            <a:ext cx="1717675" cy="803275"/>
            <a:chOff x="1872" y="528"/>
            <a:chExt cx="884" cy="413"/>
          </a:xfrm>
        </p:grpSpPr>
        <p:sp>
          <p:nvSpPr>
            <p:cNvPr id="54480" name="Oval 39"/>
            <p:cNvSpPr>
              <a:spLocks noChangeArrowheads="1"/>
            </p:cNvSpPr>
            <p:nvPr/>
          </p:nvSpPr>
          <p:spPr bwMode="auto">
            <a:xfrm>
              <a:off x="1872" y="528"/>
              <a:ext cx="29" cy="29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81" name="Oval 40"/>
            <p:cNvSpPr>
              <a:spLocks noChangeArrowheads="1"/>
            </p:cNvSpPr>
            <p:nvPr/>
          </p:nvSpPr>
          <p:spPr bwMode="auto">
            <a:xfrm>
              <a:off x="2727" y="531"/>
              <a:ext cx="29" cy="29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82" name="Oval 41"/>
            <p:cNvSpPr>
              <a:spLocks noChangeArrowheads="1"/>
            </p:cNvSpPr>
            <p:nvPr/>
          </p:nvSpPr>
          <p:spPr bwMode="auto">
            <a:xfrm>
              <a:off x="1872" y="912"/>
              <a:ext cx="29" cy="29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83" name="Oval 42"/>
            <p:cNvSpPr>
              <a:spLocks noChangeArrowheads="1"/>
            </p:cNvSpPr>
            <p:nvPr/>
          </p:nvSpPr>
          <p:spPr bwMode="auto">
            <a:xfrm>
              <a:off x="2724" y="912"/>
              <a:ext cx="29" cy="29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" name="Group 43"/>
          <p:cNvGrpSpPr>
            <a:grpSpLocks/>
          </p:cNvGrpSpPr>
          <p:nvPr/>
        </p:nvGrpSpPr>
        <p:grpSpPr bwMode="auto">
          <a:xfrm>
            <a:off x="2711450" y="1558925"/>
            <a:ext cx="1082675" cy="1250950"/>
            <a:chOff x="2025" y="414"/>
            <a:chExt cx="557" cy="644"/>
          </a:xfrm>
        </p:grpSpPr>
        <p:sp>
          <p:nvSpPr>
            <p:cNvPr id="54476" name="Oval 44"/>
            <p:cNvSpPr>
              <a:spLocks noChangeArrowheads="1"/>
            </p:cNvSpPr>
            <p:nvPr/>
          </p:nvSpPr>
          <p:spPr bwMode="auto">
            <a:xfrm>
              <a:off x="2553" y="417"/>
              <a:ext cx="29" cy="29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77" name="Oval 45"/>
            <p:cNvSpPr>
              <a:spLocks noChangeArrowheads="1"/>
            </p:cNvSpPr>
            <p:nvPr/>
          </p:nvSpPr>
          <p:spPr bwMode="auto">
            <a:xfrm>
              <a:off x="2553" y="1029"/>
              <a:ext cx="29" cy="29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78" name="Oval 46"/>
            <p:cNvSpPr>
              <a:spLocks noChangeArrowheads="1"/>
            </p:cNvSpPr>
            <p:nvPr/>
          </p:nvSpPr>
          <p:spPr bwMode="auto">
            <a:xfrm>
              <a:off x="2025" y="414"/>
              <a:ext cx="29" cy="29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79" name="Oval 47"/>
            <p:cNvSpPr>
              <a:spLocks noChangeArrowheads="1"/>
            </p:cNvSpPr>
            <p:nvPr/>
          </p:nvSpPr>
          <p:spPr bwMode="auto">
            <a:xfrm>
              <a:off x="2031" y="1023"/>
              <a:ext cx="29" cy="29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2414588" y="1593850"/>
            <a:ext cx="1660525" cy="1230313"/>
            <a:chOff x="1881" y="423"/>
            <a:chExt cx="855" cy="633"/>
          </a:xfrm>
        </p:grpSpPr>
        <p:sp>
          <p:nvSpPr>
            <p:cNvPr id="54465" name="Line 49"/>
            <p:cNvSpPr>
              <a:spLocks noChangeShapeType="1"/>
            </p:cNvSpPr>
            <p:nvPr/>
          </p:nvSpPr>
          <p:spPr bwMode="auto">
            <a:xfrm flipH="1">
              <a:off x="1884" y="426"/>
              <a:ext cx="288" cy="24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6" name="Line 50"/>
            <p:cNvSpPr>
              <a:spLocks noChangeShapeType="1"/>
            </p:cNvSpPr>
            <p:nvPr/>
          </p:nvSpPr>
          <p:spPr bwMode="auto">
            <a:xfrm flipH="1">
              <a:off x="1881" y="423"/>
              <a:ext cx="480" cy="427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7" name="Line 51"/>
            <p:cNvSpPr>
              <a:spLocks noChangeShapeType="1"/>
            </p:cNvSpPr>
            <p:nvPr/>
          </p:nvSpPr>
          <p:spPr bwMode="auto">
            <a:xfrm flipH="1">
              <a:off x="1968" y="432"/>
              <a:ext cx="576" cy="528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8" name="Line 52"/>
            <p:cNvSpPr>
              <a:spLocks noChangeShapeType="1"/>
            </p:cNvSpPr>
            <p:nvPr/>
          </p:nvSpPr>
          <p:spPr bwMode="auto">
            <a:xfrm flipH="1">
              <a:off x="2103" y="516"/>
              <a:ext cx="576" cy="528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69" name="Line 53"/>
            <p:cNvSpPr>
              <a:spLocks noChangeShapeType="1"/>
            </p:cNvSpPr>
            <p:nvPr/>
          </p:nvSpPr>
          <p:spPr bwMode="auto">
            <a:xfrm flipH="1">
              <a:off x="2304" y="672"/>
              <a:ext cx="432" cy="384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0" name="Line 54"/>
            <p:cNvSpPr>
              <a:spLocks noChangeShapeType="1"/>
            </p:cNvSpPr>
            <p:nvPr/>
          </p:nvSpPr>
          <p:spPr bwMode="auto">
            <a:xfrm flipH="1">
              <a:off x="2496" y="816"/>
              <a:ext cx="240" cy="240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1" name="Line 55"/>
            <p:cNvSpPr>
              <a:spLocks noChangeShapeType="1"/>
            </p:cNvSpPr>
            <p:nvPr/>
          </p:nvSpPr>
          <p:spPr bwMode="auto">
            <a:xfrm flipH="1">
              <a:off x="2037" y="480"/>
              <a:ext cx="576" cy="528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2" name="Line 56"/>
            <p:cNvSpPr>
              <a:spLocks noChangeShapeType="1"/>
            </p:cNvSpPr>
            <p:nvPr/>
          </p:nvSpPr>
          <p:spPr bwMode="auto">
            <a:xfrm flipH="1">
              <a:off x="2208" y="572"/>
              <a:ext cx="528" cy="484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3" name="Line 57"/>
            <p:cNvSpPr>
              <a:spLocks noChangeShapeType="1"/>
            </p:cNvSpPr>
            <p:nvPr/>
          </p:nvSpPr>
          <p:spPr bwMode="auto">
            <a:xfrm flipH="1">
              <a:off x="2400" y="757"/>
              <a:ext cx="336" cy="299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4" name="Line 58"/>
            <p:cNvSpPr>
              <a:spLocks noChangeShapeType="1"/>
            </p:cNvSpPr>
            <p:nvPr/>
          </p:nvSpPr>
          <p:spPr bwMode="auto">
            <a:xfrm flipH="1">
              <a:off x="1896" y="440"/>
              <a:ext cx="552" cy="491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75" name="Line 59"/>
            <p:cNvSpPr>
              <a:spLocks noChangeShapeType="1"/>
            </p:cNvSpPr>
            <p:nvPr/>
          </p:nvSpPr>
          <p:spPr bwMode="auto">
            <a:xfrm flipH="1">
              <a:off x="1893" y="441"/>
              <a:ext cx="363" cy="303"/>
            </a:xfrm>
            <a:prstGeom prst="line">
              <a:avLst/>
            </a:prstGeom>
            <a:noFill/>
            <a:ln w="31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60"/>
          <p:cNvGrpSpPr>
            <a:grpSpLocks/>
          </p:cNvGrpSpPr>
          <p:nvPr/>
        </p:nvGrpSpPr>
        <p:grpSpPr bwMode="auto">
          <a:xfrm>
            <a:off x="957263" y="3178175"/>
            <a:ext cx="639762" cy="68263"/>
            <a:chOff x="1122" y="1248"/>
            <a:chExt cx="329" cy="35"/>
          </a:xfrm>
        </p:grpSpPr>
        <p:sp>
          <p:nvSpPr>
            <p:cNvPr id="54463" name="Oval 61"/>
            <p:cNvSpPr>
              <a:spLocks noChangeArrowheads="1"/>
            </p:cNvSpPr>
            <p:nvPr/>
          </p:nvSpPr>
          <p:spPr bwMode="auto">
            <a:xfrm>
              <a:off x="1122" y="1254"/>
              <a:ext cx="29" cy="29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64" name="Oval 62"/>
            <p:cNvSpPr>
              <a:spLocks noChangeArrowheads="1"/>
            </p:cNvSpPr>
            <p:nvPr/>
          </p:nvSpPr>
          <p:spPr bwMode="auto">
            <a:xfrm>
              <a:off x="1422" y="1248"/>
              <a:ext cx="29" cy="29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63"/>
          <p:cNvGrpSpPr>
            <a:grpSpLocks/>
          </p:cNvGrpSpPr>
          <p:nvPr/>
        </p:nvGrpSpPr>
        <p:grpSpPr bwMode="auto">
          <a:xfrm>
            <a:off x="946150" y="4227513"/>
            <a:ext cx="661988" cy="57150"/>
            <a:chOff x="1116" y="1788"/>
            <a:chExt cx="341" cy="29"/>
          </a:xfrm>
        </p:grpSpPr>
        <p:sp>
          <p:nvSpPr>
            <p:cNvPr id="54461" name="Oval 64"/>
            <p:cNvSpPr>
              <a:spLocks noChangeArrowheads="1"/>
            </p:cNvSpPr>
            <p:nvPr/>
          </p:nvSpPr>
          <p:spPr bwMode="auto">
            <a:xfrm>
              <a:off x="1428" y="1788"/>
              <a:ext cx="29" cy="29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462" name="Oval 65"/>
            <p:cNvSpPr>
              <a:spLocks noChangeArrowheads="1"/>
            </p:cNvSpPr>
            <p:nvPr/>
          </p:nvSpPr>
          <p:spPr bwMode="auto">
            <a:xfrm>
              <a:off x="1116" y="1788"/>
              <a:ext cx="29" cy="29"/>
            </a:xfrm>
            <a:prstGeom prst="ellipse">
              <a:avLst/>
            </a:prstGeom>
            <a:solidFill>
              <a:schemeClr val="accent1"/>
            </a:solidFill>
            <a:ln w="63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4546" name="Text Box 66"/>
          <p:cNvSpPr txBox="1">
            <a:spLocks noChangeArrowheads="1"/>
          </p:cNvSpPr>
          <p:nvPr/>
        </p:nvSpPr>
        <p:spPr bwMode="auto">
          <a:xfrm>
            <a:off x="4540250" y="3494088"/>
            <a:ext cx="194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200" b="0">
                <a:latin typeface="Arial" charset="0"/>
              </a:rPr>
              <a:t>A.V.P30</a:t>
            </a:r>
            <a:r>
              <a:rPr lang="en-US" sz="1200" b="0" baseline="30000">
                <a:latin typeface="Arial" charset="0"/>
              </a:rPr>
              <a:t>0</a:t>
            </a:r>
            <a:r>
              <a:rPr lang="en-US" sz="1200" b="0">
                <a:latin typeface="Arial" charset="0"/>
              </a:rPr>
              <a:t> inclined to Vp</a:t>
            </a:r>
          </a:p>
          <a:p>
            <a:pPr eaLnBrk="1" hangingPunct="1"/>
            <a:r>
              <a:rPr lang="en-US" sz="1200" b="0">
                <a:latin typeface="Arial" charset="0"/>
              </a:rPr>
              <a:t>Through mid-point of axis.</a:t>
            </a:r>
          </a:p>
        </p:txBody>
      </p:sp>
      <p:sp>
        <p:nvSpPr>
          <p:cNvPr id="404547" name="Line 67"/>
          <p:cNvSpPr>
            <a:spLocks noChangeShapeType="1"/>
          </p:cNvSpPr>
          <p:nvPr/>
        </p:nvSpPr>
        <p:spPr bwMode="auto">
          <a:xfrm flipH="1" flipV="1">
            <a:off x="1574800" y="4513263"/>
            <a:ext cx="1958975" cy="12763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48" name="Line 68"/>
          <p:cNvSpPr>
            <a:spLocks noChangeShapeType="1"/>
          </p:cNvSpPr>
          <p:nvPr/>
        </p:nvSpPr>
        <p:spPr bwMode="auto">
          <a:xfrm flipH="1">
            <a:off x="831850" y="3178175"/>
            <a:ext cx="1652588" cy="2705100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49" name="Line 69"/>
          <p:cNvSpPr>
            <a:spLocks noChangeShapeType="1"/>
          </p:cNvSpPr>
          <p:nvPr/>
        </p:nvSpPr>
        <p:spPr bwMode="auto">
          <a:xfrm flipH="1">
            <a:off x="1076325" y="3365500"/>
            <a:ext cx="1652588" cy="2703513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50" name="Line 70"/>
          <p:cNvSpPr>
            <a:spLocks noChangeShapeType="1"/>
          </p:cNvSpPr>
          <p:nvPr/>
        </p:nvSpPr>
        <p:spPr bwMode="auto">
          <a:xfrm flipH="1">
            <a:off x="2212975" y="4029075"/>
            <a:ext cx="1589088" cy="2600325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51" name="Line 71"/>
          <p:cNvSpPr>
            <a:spLocks noChangeShapeType="1"/>
          </p:cNvSpPr>
          <p:nvPr/>
        </p:nvSpPr>
        <p:spPr bwMode="auto">
          <a:xfrm flipH="1">
            <a:off x="2647950" y="4262438"/>
            <a:ext cx="1444625" cy="2366962"/>
          </a:xfrm>
          <a:prstGeom prst="line">
            <a:avLst/>
          </a:prstGeom>
          <a:noFill/>
          <a:ln w="63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52" name="Oval 72"/>
          <p:cNvSpPr>
            <a:spLocks noChangeArrowheads="1"/>
          </p:cNvSpPr>
          <p:nvPr/>
        </p:nvSpPr>
        <p:spPr bwMode="auto">
          <a:xfrm>
            <a:off x="2921000" y="5381625"/>
            <a:ext cx="57150" cy="5715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4553" name="Oval 73"/>
          <p:cNvSpPr>
            <a:spLocks noChangeArrowheads="1"/>
          </p:cNvSpPr>
          <p:nvPr/>
        </p:nvSpPr>
        <p:spPr bwMode="auto">
          <a:xfrm>
            <a:off x="1873250" y="4705350"/>
            <a:ext cx="55563" cy="5715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4554" name="Oval 74"/>
          <p:cNvSpPr>
            <a:spLocks noChangeArrowheads="1"/>
          </p:cNvSpPr>
          <p:nvPr/>
        </p:nvSpPr>
        <p:spPr bwMode="auto">
          <a:xfrm>
            <a:off x="1482725" y="4764088"/>
            <a:ext cx="55563" cy="55562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4555" name="Oval 75"/>
          <p:cNvSpPr>
            <a:spLocks noChangeArrowheads="1"/>
          </p:cNvSpPr>
          <p:nvPr/>
        </p:nvSpPr>
        <p:spPr bwMode="auto">
          <a:xfrm>
            <a:off x="3101975" y="5813425"/>
            <a:ext cx="57150" cy="55563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4556" name="Oval 76"/>
          <p:cNvSpPr>
            <a:spLocks noChangeArrowheads="1"/>
          </p:cNvSpPr>
          <p:nvPr/>
        </p:nvSpPr>
        <p:spPr bwMode="auto">
          <a:xfrm>
            <a:off x="2735263" y="6424613"/>
            <a:ext cx="57150" cy="5715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4557" name="Oval 77"/>
          <p:cNvSpPr>
            <a:spLocks noChangeArrowheads="1"/>
          </p:cNvSpPr>
          <p:nvPr/>
        </p:nvSpPr>
        <p:spPr bwMode="auto">
          <a:xfrm>
            <a:off x="2286000" y="6442075"/>
            <a:ext cx="57150" cy="5715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4558" name="Oval 78"/>
          <p:cNvSpPr>
            <a:spLocks noChangeArrowheads="1"/>
          </p:cNvSpPr>
          <p:nvPr/>
        </p:nvSpPr>
        <p:spPr bwMode="auto">
          <a:xfrm>
            <a:off x="1225550" y="5765800"/>
            <a:ext cx="57150" cy="5715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4559" name="Oval 79"/>
          <p:cNvSpPr>
            <a:spLocks noChangeArrowheads="1"/>
          </p:cNvSpPr>
          <p:nvPr/>
        </p:nvSpPr>
        <p:spPr bwMode="auto">
          <a:xfrm>
            <a:off x="1109663" y="5322888"/>
            <a:ext cx="55562" cy="57150"/>
          </a:xfrm>
          <a:prstGeom prst="ellipse">
            <a:avLst/>
          </a:prstGeom>
          <a:solidFill>
            <a:schemeClr val="accent1"/>
          </a:solidFill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4560" name="Line 80"/>
          <p:cNvSpPr>
            <a:spLocks noChangeShapeType="1"/>
          </p:cNvSpPr>
          <p:nvPr/>
        </p:nvSpPr>
        <p:spPr bwMode="auto">
          <a:xfrm flipH="1">
            <a:off x="1482725" y="4764088"/>
            <a:ext cx="373063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61" name="Line 81"/>
          <p:cNvSpPr>
            <a:spLocks noChangeShapeType="1"/>
          </p:cNvSpPr>
          <p:nvPr/>
        </p:nvSpPr>
        <p:spPr bwMode="auto">
          <a:xfrm flipH="1">
            <a:off x="1109663" y="4764088"/>
            <a:ext cx="373062" cy="652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62" name="Line 82"/>
          <p:cNvSpPr>
            <a:spLocks noChangeShapeType="1"/>
          </p:cNvSpPr>
          <p:nvPr/>
        </p:nvSpPr>
        <p:spPr bwMode="auto">
          <a:xfrm>
            <a:off x="1109663" y="5322888"/>
            <a:ext cx="92075" cy="466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63" name="Line 83"/>
          <p:cNvSpPr>
            <a:spLocks noChangeShapeType="1"/>
          </p:cNvSpPr>
          <p:nvPr/>
        </p:nvSpPr>
        <p:spPr bwMode="auto">
          <a:xfrm>
            <a:off x="1201738" y="5789613"/>
            <a:ext cx="1119187" cy="652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64" name="Line 84"/>
          <p:cNvSpPr>
            <a:spLocks noChangeShapeType="1"/>
          </p:cNvSpPr>
          <p:nvPr/>
        </p:nvSpPr>
        <p:spPr bwMode="auto">
          <a:xfrm>
            <a:off x="2320925" y="6442075"/>
            <a:ext cx="466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65" name="Line 85"/>
          <p:cNvSpPr>
            <a:spLocks noChangeShapeType="1"/>
          </p:cNvSpPr>
          <p:nvPr/>
        </p:nvSpPr>
        <p:spPr bwMode="auto">
          <a:xfrm flipV="1">
            <a:off x="2787650" y="5789613"/>
            <a:ext cx="373063" cy="6524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566" name="Line 86"/>
          <p:cNvSpPr>
            <a:spLocks noChangeShapeType="1"/>
          </p:cNvSpPr>
          <p:nvPr/>
        </p:nvSpPr>
        <p:spPr bwMode="auto">
          <a:xfrm flipH="1" flipV="1">
            <a:off x="2974975" y="5416550"/>
            <a:ext cx="185738" cy="4667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" name="Group 87"/>
          <p:cNvGrpSpPr>
            <a:grpSpLocks/>
          </p:cNvGrpSpPr>
          <p:nvPr/>
        </p:nvGrpSpPr>
        <p:grpSpPr bwMode="auto">
          <a:xfrm>
            <a:off x="0" y="2508250"/>
            <a:ext cx="4795838" cy="339725"/>
            <a:chOff x="629" y="903"/>
            <a:chExt cx="2469" cy="175"/>
          </a:xfrm>
        </p:grpSpPr>
        <p:sp>
          <p:nvSpPr>
            <p:cNvPr id="54459" name="Text Box 88"/>
            <p:cNvSpPr txBox="1">
              <a:spLocks noChangeArrowheads="1"/>
            </p:cNvSpPr>
            <p:nvPr/>
          </p:nvSpPr>
          <p:spPr bwMode="auto">
            <a:xfrm>
              <a:off x="629" y="903"/>
              <a:ext cx="17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X</a:t>
              </a:r>
            </a:p>
          </p:txBody>
        </p:sp>
        <p:sp>
          <p:nvSpPr>
            <p:cNvPr id="54460" name="Text Box 89"/>
            <p:cNvSpPr txBox="1">
              <a:spLocks noChangeArrowheads="1"/>
            </p:cNvSpPr>
            <p:nvPr/>
          </p:nvSpPr>
          <p:spPr bwMode="auto">
            <a:xfrm>
              <a:off x="2929" y="904"/>
              <a:ext cx="169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0">
                  <a:latin typeface="Times New Roman" pitchFamily="18" charset="0"/>
                </a:rPr>
                <a:t>Y</a:t>
              </a:r>
            </a:p>
          </p:txBody>
        </p:sp>
      </p:grpSp>
      <p:sp>
        <p:nvSpPr>
          <p:cNvPr id="404570" name="Text Box 90"/>
          <p:cNvSpPr txBox="1">
            <a:spLocks noChangeArrowheads="1"/>
          </p:cNvSpPr>
          <p:nvPr/>
        </p:nvSpPr>
        <p:spPr bwMode="auto">
          <a:xfrm rot="1977048">
            <a:off x="2220913" y="3549650"/>
            <a:ext cx="22987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900" b="0">
                <a:latin typeface="Times New Roman" pitchFamily="18" charset="0"/>
              </a:rPr>
              <a:t>1,2   3,8                                       4,7            5,6</a:t>
            </a:r>
          </a:p>
        </p:txBody>
      </p:sp>
      <p:grpSp>
        <p:nvGrpSpPr>
          <p:cNvPr id="13" name="Group 91"/>
          <p:cNvGrpSpPr>
            <a:grpSpLocks/>
          </p:cNvGrpSpPr>
          <p:nvPr/>
        </p:nvGrpSpPr>
        <p:grpSpPr bwMode="auto">
          <a:xfrm>
            <a:off x="2208213" y="1314450"/>
            <a:ext cx="2078037" cy="1662113"/>
            <a:chOff x="1766" y="288"/>
            <a:chExt cx="1069" cy="856"/>
          </a:xfrm>
        </p:grpSpPr>
        <p:sp>
          <p:nvSpPr>
            <p:cNvPr id="54451" name="Text Box 92"/>
            <p:cNvSpPr txBox="1">
              <a:spLocks noChangeArrowheads="1"/>
            </p:cNvSpPr>
            <p:nvPr/>
          </p:nvSpPr>
          <p:spPr bwMode="auto">
            <a:xfrm>
              <a:off x="1766" y="854"/>
              <a:ext cx="1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452" name="Text Box 93"/>
            <p:cNvSpPr txBox="1">
              <a:spLocks noChangeArrowheads="1"/>
            </p:cNvSpPr>
            <p:nvPr/>
          </p:nvSpPr>
          <p:spPr bwMode="auto">
            <a:xfrm>
              <a:off x="1771" y="472"/>
              <a:ext cx="12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4453" name="Text Box 94"/>
            <p:cNvSpPr txBox="1">
              <a:spLocks noChangeArrowheads="1"/>
            </p:cNvSpPr>
            <p:nvPr/>
          </p:nvSpPr>
          <p:spPr bwMode="auto">
            <a:xfrm>
              <a:off x="1968" y="288"/>
              <a:ext cx="1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0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54454" name="Text Box 95"/>
            <p:cNvSpPr txBox="1">
              <a:spLocks noChangeArrowheads="1"/>
            </p:cNvSpPr>
            <p:nvPr/>
          </p:nvSpPr>
          <p:spPr bwMode="auto">
            <a:xfrm>
              <a:off x="2487" y="298"/>
              <a:ext cx="12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54455" name="Text Box 96"/>
            <p:cNvSpPr txBox="1">
              <a:spLocks noChangeArrowheads="1"/>
            </p:cNvSpPr>
            <p:nvPr/>
          </p:nvSpPr>
          <p:spPr bwMode="auto">
            <a:xfrm>
              <a:off x="2708" y="461"/>
              <a:ext cx="1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54456" name="Text Box 97"/>
            <p:cNvSpPr txBox="1">
              <a:spLocks noChangeArrowheads="1"/>
            </p:cNvSpPr>
            <p:nvPr/>
          </p:nvSpPr>
          <p:spPr bwMode="auto">
            <a:xfrm>
              <a:off x="2701" y="840"/>
              <a:ext cx="1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54457" name="Text Box 98"/>
            <p:cNvSpPr txBox="1">
              <a:spLocks noChangeArrowheads="1"/>
            </p:cNvSpPr>
            <p:nvPr/>
          </p:nvSpPr>
          <p:spPr bwMode="auto">
            <a:xfrm>
              <a:off x="2493" y="1018"/>
              <a:ext cx="127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54458" name="Text Box 99"/>
            <p:cNvSpPr txBox="1">
              <a:spLocks noChangeArrowheads="1"/>
            </p:cNvSpPr>
            <p:nvPr/>
          </p:nvSpPr>
          <p:spPr bwMode="auto">
            <a:xfrm>
              <a:off x="1996" y="1016"/>
              <a:ext cx="128" cy="1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0">
                  <a:latin typeface="Times New Roman" pitchFamily="18" charset="0"/>
                </a:rPr>
                <a:t>8</a:t>
              </a:r>
            </a:p>
          </p:txBody>
        </p:sp>
      </p:grpSp>
      <p:grpSp>
        <p:nvGrpSpPr>
          <p:cNvPr id="14" name="Group 100"/>
          <p:cNvGrpSpPr>
            <a:grpSpLocks/>
          </p:cNvGrpSpPr>
          <p:nvPr/>
        </p:nvGrpSpPr>
        <p:grpSpPr bwMode="auto">
          <a:xfrm rot="2007377">
            <a:off x="912813" y="4711700"/>
            <a:ext cx="2409825" cy="1716088"/>
            <a:chOff x="1776" y="275"/>
            <a:chExt cx="1050" cy="851"/>
          </a:xfrm>
        </p:grpSpPr>
        <p:sp>
          <p:nvSpPr>
            <p:cNvPr id="54443" name="Text Box 101"/>
            <p:cNvSpPr txBox="1">
              <a:spLocks noChangeArrowheads="1"/>
            </p:cNvSpPr>
            <p:nvPr/>
          </p:nvSpPr>
          <p:spPr bwMode="auto">
            <a:xfrm>
              <a:off x="1776" y="841"/>
              <a:ext cx="107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0"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54444" name="Text Box 102"/>
            <p:cNvSpPr txBox="1">
              <a:spLocks noChangeArrowheads="1"/>
            </p:cNvSpPr>
            <p:nvPr/>
          </p:nvSpPr>
          <p:spPr bwMode="auto">
            <a:xfrm>
              <a:off x="1780" y="462"/>
              <a:ext cx="10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445" name="Text Box 103"/>
            <p:cNvSpPr txBox="1">
              <a:spLocks noChangeArrowheads="1"/>
            </p:cNvSpPr>
            <p:nvPr/>
          </p:nvSpPr>
          <p:spPr bwMode="auto">
            <a:xfrm>
              <a:off x="1975" y="275"/>
              <a:ext cx="10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0"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54446" name="Text Box 104"/>
            <p:cNvSpPr txBox="1">
              <a:spLocks noChangeArrowheads="1"/>
            </p:cNvSpPr>
            <p:nvPr/>
          </p:nvSpPr>
          <p:spPr bwMode="auto">
            <a:xfrm>
              <a:off x="2497" y="289"/>
              <a:ext cx="108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0"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54447" name="Text Box 105"/>
            <p:cNvSpPr txBox="1">
              <a:spLocks noChangeArrowheads="1"/>
            </p:cNvSpPr>
            <p:nvPr/>
          </p:nvSpPr>
          <p:spPr bwMode="auto">
            <a:xfrm>
              <a:off x="2718" y="445"/>
              <a:ext cx="10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0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54448" name="Text Box 106"/>
            <p:cNvSpPr txBox="1">
              <a:spLocks noChangeArrowheads="1"/>
            </p:cNvSpPr>
            <p:nvPr/>
          </p:nvSpPr>
          <p:spPr bwMode="auto">
            <a:xfrm>
              <a:off x="2711" y="827"/>
              <a:ext cx="108" cy="1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0"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54449" name="Text Box 107"/>
            <p:cNvSpPr txBox="1">
              <a:spLocks noChangeArrowheads="1"/>
            </p:cNvSpPr>
            <p:nvPr/>
          </p:nvSpPr>
          <p:spPr bwMode="auto">
            <a:xfrm>
              <a:off x="2501" y="1002"/>
              <a:ext cx="10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0"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54450" name="Text Box 108"/>
            <p:cNvSpPr txBox="1">
              <a:spLocks noChangeArrowheads="1"/>
            </p:cNvSpPr>
            <p:nvPr/>
          </p:nvSpPr>
          <p:spPr bwMode="auto">
            <a:xfrm>
              <a:off x="2008" y="1005"/>
              <a:ext cx="108" cy="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000" b="0">
                  <a:latin typeface="Times New Roman" pitchFamily="18" charset="0"/>
                </a:rPr>
                <a:t>3</a:t>
              </a:r>
            </a:p>
          </p:txBody>
        </p:sp>
      </p:grpSp>
      <p:grpSp>
        <p:nvGrpSpPr>
          <p:cNvPr id="15" name="Group 109"/>
          <p:cNvGrpSpPr>
            <a:grpSpLocks/>
          </p:cNvGrpSpPr>
          <p:nvPr/>
        </p:nvGrpSpPr>
        <p:grpSpPr bwMode="auto">
          <a:xfrm>
            <a:off x="1109663" y="4857750"/>
            <a:ext cx="2051050" cy="1490663"/>
            <a:chOff x="1200" y="2112"/>
            <a:chExt cx="1056" cy="768"/>
          </a:xfrm>
        </p:grpSpPr>
        <p:sp>
          <p:nvSpPr>
            <p:cNvPr id="54426" name="Line 110"/>
            <p:cNvSpPr>
              <a:spLocks noChangeShapeType="1"/>
            </p:cNvSpPr>
            <p:nvPr/>
          </p:nvSpPr>
          <p:spPr bwMode="auto">
            <a:xfrm>
              <a:off x="1344" y="211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7" name="Line 111"/>
            <p:cNvSpPr>
              <a:spLocks noChangeShapeType="1"/>
            </p:cNvSpPr>
            <p:nvPr/>
          </p:nvSpPr>
          <p:spPr bwMode="auto">
            <a:xfrm>
              <a:off x="1344" y="2160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8" name="Line 112"/>
            <p:cNvSpPr>
              <a:spLocks noChangeShapeType="1"/>
            </p:cNvSpPr>
            <p:nvPr/>
          </p:nvSpPr>
          <p:spPr bwMode="auto">
            <a:xfrm>
              <a:off x="1296" y="2208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29" name="Line 113"/>
            <p:cNvSpPr>
              <a:spLocks noChangeShapeType="1"/>
            </p:cNvSpPr>
            <p:nvPr/>
          </p:nvSpPr>
          <p:spPr bwMode="auto">
            <a:xfrm>
              <a:off x="1296" y="225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0" name="Line 114"/>
            <p:cNvSpPr>
              <a:spLocks noChangeShapeType="1"/>
            </p:cNvSpPr>
            <p:nvPr/>
          </p:nvSpPr>
          <p:spPr bwMode="auto">
            <a:xfrm>
              <a:off x="1248" y="2304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1" name="Line 115"/>
            <p:cNvSpPr>
              <a:spLocks noChangeShapeType="1"/>
            </p:cNvSpPr>
            <p:nvPr/>
          </p:nvSpPr>
          <p:spPr bwMode="auto">
            <a:xfrm flipV="1">
              <a:off x="1200" y="2352"/>
              <a:ext cx="864" cy="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2" name="Line 116"/>
            <p:cNvSpPr>
              <a:spLocks noChangeShapeType="1"/>
            </p:cNvSpPr>
            <p:nvPr/>
          </p:nvSpPr>
          <p:spPr bwMode="auto">
            <a:xfrm>
              <a:off x="1200" y="2400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3" name="Line 117"/>
            <p:cNvSpPr>
              <a:spLocks noChangeShapeType="1"/>
            </p:cNvSpPr>
            <p:nvPr/>
          </p:nvSpPr>
          <p:spPr bwMode="auto">
            <a:xfrm>
              <a:off x="1200" y="2448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4" name="Line 118"/>
            <p:cNvSpPr>
              <a:spLocks noChangeShapeType="1"/>
            </p:cNvSpPr>
            <p:nvPr/>
          </p:nvSpPr>
          <p:spPr bwMode="auto">
            <a:xfrm>
              <a:off x="1248" y="2544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5" name="Line 119"/>
            <p:cNvSpPr>
              <a:spLocks noChangeShapeType="1"/>
            </p:cNvSpPr>
            <p:nvPr/>
          </p:nvSpPr>
          <p:spPr bwMode="auto">
            <a:xfrm>
              <a:off x="1248" y="2496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6" name="Line 120"/>
            <p:cNvSpPr>
              <a:spLocks noChangeShapeType="1"/>
            </p:cNvSpPr>
            <p:nvPr/>
          </p:nvSpPr>
          <p:spPr bwMode="auto">
            <a:xfrm>
              <a:off x="1296" y="2592"/>
              <a:ext cx="9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7" name="Line 121"/>
            <p:cNvSpPr>
              <a:spLocks noChangeShapeType="1"/>
            </p:cNvSpPr>
            <p:nvPr/>
          </p:nvSpPr>
          <p:spPr bwMode="auto">
            <a:xfrm>
              <a:off x="1344" y="2640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8" name="Line 122"/>
            <p:cNvSpPr>
              <a:spLocks noChangeShapeType="1"/>
            </p:cNvSpPr>
            <p:nvPr/>
          </p:nvSpPr>
          <p:spPr bwMode="auto">
            <a:xfrm>
              <a:off x="1440" y="2688"/>
              <a:ext cx="76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39" name="Line 123"/>
            <p:cNvSpPr>
              <a:spLocks noChangeShapeType="1"/>
            </p:cNvSpPr>
            <p:nvPr/>
          </p:nvSpPr>
          <p:spPr bwMode="auto">
            <a:xfrm>
              <a:off x="1488" y="2736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0" name="Line 124"/>
            <p:cNvSpPr>
              <a:spLocks noChangeShapeType="1"/>
            </p:cNvSpPr>
            <p:nvPr/>
          </p:nvSpPr>
          <p:spPr bwMode="auto">
            <a:xfrm>
              <a:off x="1584" y="278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1" name="Line 125"/>
            <p:cNvSpPr>
              <a:spLocks noChangeShapeType="1"/>
            </p:cNvSpPr>
            <p:nvPr/>
          </p:nvSpPr>
          <p:spPr bwMode="auto">
            <a:xfrm>
              <a:off x="1680" y="2832"/>
              <a:ext cx="43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42" name="Line 126"/>
            <p:cNvSpPr>
              <a:spLocks noChangeShapeType="1"/>
            </p:cNvSpPr>
            <p:nvPr/>
          </p:nvSpPr>
          <p:spPr bwMode="auto">
            <a:xfrm>
              <a:off x="1776" y="2880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127"/>
          <p:cNvGrpSpPr>
            <a:grpSpLocks/>
          </p:cNvGrpSpPr>
          <p:nvPr/>
        </p:nvGrpSpPr>
        <p:grpSpPr bwMode="auto">
          <a:xfrm>
            <a:off x="374650" y="820738"/>
            <a:ext cx="1751013" cy="333375"/>
            <a:chOff x="834" y="34"/>
            <a:chExt cx="901" cy="172"/>
          </a:xfrm>
        </p:grpSpPr>
        <p:sp>
          <p:nvSpPr>
            <p:cNvPr id="54420" name="Text Box 128"/>
            <p:cNvSpPr txBox="1">
              <a:spLocks noChangeArrowheads="1"/>
            </p:cNvSpPr>
            <p:nvPr/>
          </p:nvSpPr>
          <p:spPr bwMode="auto">
            <a:xfrm>
              <a:off x="924" y="64"/>
              <a:ext cx="160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b’</a:t>
              </a:r>
            </a:p>
          </p:txBody>
        </p:sp>
        <p:sp>
          <p:nvSpPr>
            <p:cNvPr id="54421" name="Text Box 129"/>
            <p:cNvSpPr txBox="1">
              <a:spLocks noChangeArrowheads="1"/>
            </p:cNvSpPr>
            <p:nvPr/>
          </p:nvSpPr>
          <p:spPr bwMode="auto">
            <a:xfrm>
              <a:off x="1255" y="40"/>
              <a:ext cx="147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f’</a:t>
              </a:r>
            </a:p>
          </p:txBody>
        </p:sp>
        <p:sp>
          <p:nvSpPr>
            <p:cNvPr id="54422" name="Text Box 130"/>
            <p:cNvSpPr txBox="1">
              <a:spLocks noChangeArrowheads="1"/>
            </p:cNvSpPr>
            <p:nvPr/>
          </p:nvSpPr>
          <p:spPr bwMode="auto">
            <a:xfrm>
              <a:off x="834" y="58"/>
              <a:ext cx="156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54423" name="Text Box 131"/>
            <p:cNvSpPr txBox="1">
              <a:spLocks noChangeArrowheads="1"/>
            </p:cNvSpPr>
            <p:nvPr/>
          </p:nvSpPr>
          <p:spPr bwMode="auto">
            <a:xfrm>
              <a:off x="1579" y="52"/>
              <a:ext cx="156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e’</a:t>
              </a:r>
            </a:p>
          </p:txBody>
        </p:sp>
        <p:sp>
          <p:nvSpPr>
            <p:cNvPr id="54424" name="Text Box 132"/>
            <p:cNvSpPr txBox="1">
              <a:spLocks noChangeArrowheads="1"/>
            </p:cNvSpPr>
            <p:nvPr/>
          </p:nvSpPr>
          <p:spPr bwMode="auto">
            <a:xfrm>
              <a:off x="1152" y="34"/>
              <a:ext cx="156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c’</a:t>
              </a:r>
            </a:p>
          </p:txBody>
        </p:sp>
        <p:sp>
          <p:nvSpPr>
            <p:cNvPr id="54425" name="Text Box 133"/>
            <p:cNvSpPr txBox="1">
              <a:spLocks noChangeArrowheads="1"/>
            </p:cNvSpPr>
            <p:nvPr/>
          </p:nvSpPr>
          <p:spPr bwMode="auto">
            <a:xfrm>
              <a:off x="1487" y="58"/>
              <a:ext cx="160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d’</a:t>
              </a:r>
            </a:p>
          </p:txBody>
        </p:sp>
      </p:grpSp>
      <p:grpSp>
        <p:nvGrpSpPr>
          <p:cNvPr id="17" name="Group 134"/>
          <p:cNvGrpSpPr>
            <a:grpSpLocks/>
          </p:cNvGrpSpPr>
          <p:nvPr/>
        </p:nvGrpSpPr>
        <p:grpSpPr bwMode="auto">
          <a:xfrm>
            <a:off x="433388" y="2778125"/>
            <a:ext cx="1682750" cy="1871663"/>
            <a:chOff x="852" y="1042"/>
            <a:chExt cx="866" cy="963"/>
          </a:xfrm>
        </p:grpSpPr>
        <p:sp>
          <p:nvSpPr>
            <p:cNvPr id="54414" name="Text Box 135"/>
            <p:cNvSpPr txBox="1">
              <a:spLocks noChangeArrowheads="1"/>
            </p:cNvSpPr>
            <p:nvPr/>
          </p:nvSpPr>
          <p:spPr bwMode="auto">
            <a:xfrm>
              <a:off x="865" y="1312"/>
              <a:ext cx="130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4415" name="Text Box 136"/>
            <p:cNvSpPr txBox="1">
              <a:spLocks noChangeArrowheads="1"/>
            </p:cNvSpPr>
            <p:nvPr/>
          </p:nvSpPr>
          <p:spPr bwMode="auto">
            <a:xfrm>
              <a:off x="852" y="1606"/>
              <a:ext cx="134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b</a:t>
              </a:r>
            </a:p>
          </p:txBody>
        </p:sp>
        <p:sp>
          <p:nvSpPr>
            <p:cNvPr id="54416" name="Text Box 137"/>
            <p:cNvSpPr txBox="1">
              <a:spLocks noChangeArrowheads="1"/>
            </p:cNvSpPr>
            <p:nvPr/>
          </p:nvSpPr>
          <p:spPr bwMode="auto">
            <a:xfrm>
              <a:off x="1177" y="1864"/>
              <a:ext cx="129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54417" name="Text Box 138"/>
            <p:cNvSpPr txBox="1">
              <a:spLocks noChangeArrowheads="1"/>
            </p:cNvSpPr>
            <p:nvPr/>
          </p:nvSpPr>
          <p:spPr bwMode="auto">
            <a:xfrm>
              <a:off x="1584" y="1599"/>
              <a:ext cx="134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d</a:t>
              </a:r>
            </a:p>
          </p:txBody>
        </p:sp>
        <p:sp>
          <p:nvSpPr>
            <p:cNvPr id="54418" name="Text Box 139"/>
            <p:cNvSpPr txBox="1">
              <a:spLocks noChangeArrowheads="1"/>
            </p:cNvSpPr>
            <p:nvPr/>
          </p:nvSpPr>
          <p:spPr bwMode="auto">
            <a:xfrm>
              <a:off x="1574" y="1264"/>
              <a:ext cx="130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e</a:t>
              </a:r>
            </a:p>
          </p:txBody>
        </p:sp>
        <p:sp>
          <p:nvSpPr>
            <p:cNvPr id="54419" name="Text Box 140"/>
            <p:cNvSpPr txBox="1">
              <a:spLocks noChangeArrowheads="1"/>
            </p:cNvSpPr>
            <p:nvPr/>
          </p:nvSpPr>
          <p:spPr bwMode="auto">
            <a:xfrm>
              <a:off x="1224" y="1042"/>
              <a:ext cx="121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f</a:t>
              </a:r>
            </a:p>
          </p:txBody>
        </p:sp>
      </p:grpSp>
      <p:grpSp>
        <p:nvGrpSpPr>
          <p:cNvPr id="18" name="Group 141"/>
          <p:cNvGrpSpPr>
            <a:grpSpLocks/>
          </p:cNvGrpSpPr>
          <p:nvPr/>
        </p:nvGrpSpPr>
        <p:grpSpPr bwMode="auto">
          <a:xfrm rot="5296977">
            <a:off x="3389313" y="1998662"/>
            <a:ext cx="1741488" cy="341313"/>
            <a:chOff x="864" y="13"/>
            <a:chExt cx="898" cy="176"/>
          </a:xfrm>
        </p:grpSpPr>
        <p:sp>
          <p:nvSpPr>
            <p:cNvPr id="54408" name="Text Box 142"/>
            <p:cNvSpPr txBox="1">
              <a:spLocks noChangeArrowheads="1"/>
            </p:cNvSpPr>
            <p:nvPr/>
          </p:nvSpPr>
          <p:spPr bwMode="auto">
            <a:xfrm>
              <a:off x="949" y="47"/>
              <a:ext cx="160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b’</a:t>
              </a:r>
            </a:p>
          </p:txBody>
        </p:sp>
        <p:sp>
          <p:nvSpPr>
            <p:cNvPr id="54409" name="Text Box 143"/>
            <p:cNvSpPr txBox="1">
              <a:spLocks noChangeArrowheads="1"/>
            </p:cNvSpPr>
            <p:nvPr/>
          </p:nvSpPr>
          <p:spPr bwMode="auto">
            <a:xfrm>
              <a:off x="1283" y="19"/>
              <a:ext cx="147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f’</a:t>
              </a:r>
            </a:p>
          </p:txBody>
        </p:sp>
        <p:sp>
          <p:nvSpPr>
            <p:cNvPr id="54410" name="Text Box 144"/>
            <p:cNvSpPr txBox="1">
              <a:spLocks noChangeArrowheads="1"/>
            </p:cNvSpPr>
            <p:nvPr/>
          </p:nvSpPr>
          <p:spPr bwMode="auto">
            <a:xfrm>
              <a:off x="864" y="38"/>
              <a:ext cx="156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a’</a:t>
              </a:r>
            </a:p>
          </p:txBody>
        </p:sp>
        <p:sp>
          <p:nvSpPr>
            <p:cNvPr id="54411" name="Text Box 145"/>
            <p:cNvSpPr txBox="1">
              <a:spLocks noChangeArrowheads="1"/>
            </p:cNvSpPr>
            <p:nvPr/>
          </p:nvSpPr>
          <p:spPr bwMode="auto">
            <a:xfrm>
              <a:off x="1606" y="33"/>
              <a:ext cx="156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e’</a:t>
              </a:r>
            </a:p>
          </p:txBody>
        </p:sp>
        <p:sp>
          <p:nvSpPr>
            <p:cNvPr id="54412" name="Text Box 146"/>
            <p:cNvSpPr txBox="1">
              <a:spLocks noChangeArrowheads="1"/>
            </p:cNvSpPr>
            <p:nvPr/>
          </p:nvSpPr>
          <p:spPr bwMode="auto">
            <a:xfrm>
              <a:off x="1182" y="13"/>
              <a:ext cx="156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c’</a:t>
              </a:r>
            </a:p>
          </p:txBody>
        </p:sp>
        <p:sp>
          <p:nvSpPr>
            <p:cNvPr id="54413" name="Text Box 147"/>
            <p:cNvSpPr txBox="1">
              <a:spLocks noChangeArrowheads="1"/>
            </p:cNvSpPr>
            <p:nvPr/>
          </p:nvSpPr>
          <p:spPr bwMode="auto">
            <a:xfrm>
              <a:off x="1520" y="39"/>
              <a:ext cx="160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d’</a:t>
              </a:r>
            </a:p>
          </p:txBody>
        </p:sp>
      </p:grpSp>
      <p:grpSp>
        <p:nvGrpSpPr>
          <p:cNvPr id="19" name="Group 148"/>
          <p:cNvGrpSpPr>
            <a:grpSpLocks/>
          </p:cNvGrpSpPr>
          <p:nvPr/>
        </p:nvGrpSpPr>
        <p:grpSpPr bwMode="auto">
          <a:xfrm>
            <a:off x="4221163" y="3971925"/>
            <a:ext cx="2482850" cy="384175"/>
            <a:chOff x="2802" y="1656"/>
            <a:chExt cx="1278" cy="198"/>
          </a:xfrm>
        </p:grpSpPr>
        <p:sp>
          <p:nvSpPr>
            <p:cNvPr id="54406" name="Line 149"/>
            <p:cNvSpPr>
              <a:spLocks noChangeShapeType="1"/>
            </p:cNvSpPr>
            <p:nvPr/>
          </p:nvSpPr>
          <p:spPr bwMode="auto">
            <a:xfrm>
              <a:off x="2994" y="1656"/>
              <a:ext cx="108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407" name="Line 150"/>
            <p:cNvSpPr>
              <a:spLocks noChangeShapeType="1"/>
            </p:cNvSpPr>
            <p:nvPr/>
          </p:nvSpPr>
          <p:spPr bwMode="auto">
            <a:xfrm flipH="1">
              <a:off x="2802" y="1662"/>
              <a:ext cx="19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" name="Group 151"/>
          <p:cNvGrpSpPr>
            <a:grpSpLocks/>
          </p:cNvGrpSpPr>
          <p:nvPr/>
        </p:nvGrpSpPr>
        <p:grpSpPr bwMode="auto">
          <a:xfrm>
            <a:off x="4000500" y="2898775"/>
            <a:ext cx="534988" cy="1731963"/>
            <a:chOff x="2688" y="1104"/>
            <a:chExt cx="276" cy="891"/>
          </a:xfrm>
        </p:grpSpPr>
        <p:sp>
          <p:nvSpPr>
            <p:cNvPr id="54400" name="Text Box 152"/>
            <p:cNvSpPr txBox="1">
              <a:spLocks noChangeArrowheads="1"/>
            </p:cNvSpPr>
            <p:nvPr/>
          </p:nvSpPr>
          <p:spPr bwMode="auto">
            <a:xfrm>
              <a:off x="2736" y="1248"/>
              <a:ext cx="157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a</a:t>
              </a:r>
              <a:r>
                <a:rPr lang="en-US" sz="12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401" name="Text Box 153"/>
            <p:cNvSpPr txBox="1">
              <a:spLocks noChangeArrowheads="1"/>
            </p:cNvSpPr>
            <p:nvPr/>
          </p:nvSpPr>
          <p:spPr bwMode="auto">
            <a:xfrm>
              <a:off x="2796" y="1572"/>
              <a:ext cx="160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d</a:t>
              </a:r>
              <a:r>
                <a:rPr lang="en-US" sz="12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402" name="Text Box 154"/>
            <p:cNvSpPr txBox="1">
              <a:spLocks noChangeArrowheads="1"/>
            </p:cNvSpPr>
            <p:nvPr/>
          </p:nvSpPr>
          <p:spPr bwMode="auto">
            <a:xfrm>
              <a:off x="2719" y="1584"/>
              <a:ext cx="160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b</a:t>
              </a:r>
              <a:r>
                <a:rPr lang="en-US" sz="12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403" name="Text Box 155"/>
            <p:cNvSpPr txBox="1">
              <a:spLocks noChangeArrowheads="1"/>
            </p:cNvSpPr>
            <p:nvPr/>
          </p:nvSpPr>
          <p:spPr bwMode="auto">
            <a:xfrm>
              <a:off x="2808" y="1242"/>
              <a:ext cx="156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e</a:t>
              </a:r>
              <a:r>
                <a:rPr lang="en-US" sz="12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404" name="Text Box 156"/>
            <p:cNvSpPr txBox="1">
              <a:spLocks noChangeArrowheads="1"/>
            </p:cNvSpPr>
            <p:nvPr/>
          </p:nvSpPr>
          <p:spPr bwMode="auto">
            <a:xfrm>
              <a:off x="2688" y="1854"/>
              <a:ext cx="156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c</a:t>
              </a:r>
              <a:r>
                <a:rPr lang="en-US" sz="12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405" name="Text Box 157"/>
            <p:cNvSpPr txBox="1">
              <a:spLocks noChangeArrowheads="1"/>
            </p:cNvSpPr>
            <p:nvPr/>
          </p:nvSpPr>
          <p:spPr bwMode="auto">
            <a:xfrm>
              <a:off x="2736" y="1104"/>
              <a:ext cx="147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f</a:t>
              </a:r>
              <a:r>
                <a:rPr lang="en-US" sz="1200" b="0" baseline="-2500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21" name="Group 158"/>
          <p:cNvGrpSpPr>
            <a:grpSpLocks/>
          </p:cNvGrpSpPr>
          <p:nvPr/>
        </p:nvGrpSpPr>
        <p:grpSpPr bwMode="auto">
          <a:xfrm>
            <a:off x="1284288" y="4379913"/>
            <a:ext cx="2474912" cy="1406525"/>
            <a:chOff x="1290" y="1866"/>
            <a:chExt cx="1274" cy="724"/>
          </a:xfrm>
        </p:grpSpPr>
        <p:sp>
          <p:nvSpPr>
            <p:cNvPr id="54398" name="Text Box 159"/>
            <p:cNvSpPr txBox="1">
              <a:spLocks noChangeArrowheads="1"/>
            </p:cNvSpPr>
            <p:nvPr/>
          </p:nvSpPr>
          <p:spPr bwMode="auto">
            <a:xfrm>
              <a:off x="1290" y="1866"/>
              <a:ext cx="177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X</a:t>
              </a:r>
              <a:r>
                <a:rPr lang="en-US" sz="1200" b="0" baseline="-250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4399" name="Text Box 160"/>
            <p:cNvSpPr txBox="1">
              <a:spLocks noChangeArrowheads="1"/>
            </p:cNvSpPr>
            <p:nvPr/>
          </p:nvSpPr>
          <p:spPr bwMode="auto">
            <a:xfrm>
              <a:off x="2387" y="2448"/>
              <a:ext cx="177" cy="1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1200" b="0">
                  <a:latin typeface="Times New Roman" pitchFamily="18" charset="0"/>
                </a:rPr>
                <a:t>Y</a:t>
              </a:r>
              <a:r>
                <a:rPr lang="en-US" sz="1200" b="0" baseline="-2500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22" name="Group 162"/>
          <p:cNvGrpSpPr>
            <a:grpSpLocks/>
          </p:cNvGrpSpPr>
          <p:nvPr/>
        </p:nvGrpSpPr>
        <p:grpSpPr bwMode="auto">
          <a:xfrm>
            <a:off x="682625" y="1090613"/>
            <a:ext cx="1201738" cy="3203575"/>
            <a:chOff x="980" y="173"/>
            <a:chExt cx="619" cy="1649"/>
          </a:xfrm>
        </p:grpSpPr>
        <p:grpSp>
          <p:nvGrpSpPr>
            <p:cNvPr id="54390" name="Group 163"/>
            <p:cNvGrpSpPr>
              <a:grpSpLocks/>
            </p:cNvGrpSpPr>
            <p:nvPr/>
          </p:nvGrpSpPr>
          <p:grpSpPr bwMode="auto">
            <a:xfrm>
              <a:off x="980" y="173"/>
              <a:ext cx="619" cy="1649"/>
              <a:chOff x="980" y="173"/>
              <a:chExt cx="619" cy="1649"/>
            </a:xfrm>
          </p:grpSpPr>
          <p:sp>
            <p:nvSpPr>
              <p:cNvPr id="54394" name="Line 164"/>
              <p:cNvSpPr>
                <a:spLocks noChangeShapeType="1"/>
              </p:cNvSpPr>
              <p:nvPr/>
            </p:nvSpPr>
            <p:spPr bwMode="auto">
              <a:xfrm flipV="1">
                <a:off x="980" y="305"/>
                <a:ext cx="0" cy="1027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5" name="Line 165"/>
              <p:cNvSpPr>
                <a:spLocks noChangeShapeType="1"/>
              </p:cNvSpPr>
              <p:nvPr/>
            </p:nvSpPr>
            <p:spPr bwMode="auto">
              <a:xfrm flipV="1">
                <a:off x="1599" y="317"/>
                <a:ext cx="0" cy="1026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6" name="Line 166"/>
              <p:cNvSpPr>
                <a:spLocks noChangeShapeType="1"/>
              </p:cNvSpPr>
              <p:nvPr/>
            </p:nvSpPr>
            <p:spPr bwMode="auto">
              <a:xfrm flipV="1">
                <a:off x="1440" y="192"/>
                <a:ext cx="0" cy="1630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7" name="Line 167"/>
              <p:cNvSpPr>
                <a:spLocks noChangeShapeType="1"/>
              </p:cNvSpPr>
              <p:nvPr/>
            </p:nvSpPr>
            <p:spPr bwMode="auto">
              <a:xfrm flipV="1">
                <a:off x="1135" y="173"/>
                <a:ext cx="0" cy="1631"/>
              </a:xfrm>
              <a:prstGeom prst="line">
                <a:avLst/>
              </a:pr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4391" name="Group 168"/>
            <p:cNvGrpSpPr>
              <a:grpSpLocks/>
            </p:cNvGrpSpPr>
            <p:nvPr/>
          </p:nvGrpSpPr>
          <p:grpSpPr bwMode="auto">
            <a:xfrm>
              <a:off x="1134" y="1080"/>
              <a:ext cx="306" cy="102"/>
              <a:chOff x="1134" y="1080"/>
              <a:chExt cx="306" cy="102"/>
            </a:xfrm>
          </p:grpSpPr>
          <p:sp>
            <p:nvSpPr>
              <p:cNvPr id="54392" name="Line 169"/>
              <p:cNvSpPr>
                <a:spLocks noChangeShapeType="1"/>
              </p:cNvSpPr>
              <p:nvPr/>
            </p:nvSpPr>
            <p:spPr bwMode="auto">
              <a:xfrm flipV="1">
                <a:off x="1134" y="1086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4393" name="Line 170"/>
              <p:cNvSpPr>
                <a:spLocks noChangeShapeType="1"/>
              </p:cNvSpPr>
              <p:nvPr/>
            </p:nvSpPr>
            <p:spPr bwMode="auto">
              <a:xfrm flipV="1">
                <a:off x="1440" y="1080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04651" name="Line 171"/>
          <p:cNvSpPr>
            <a:spLocks noChangeShapeType="1"/>
          </p:cNvSpPr>
          <p:nvPr/>
        </p:nvSpPr>
        <p:spPr bwMode="auto">
          <a:xfrm>
            <a:off x="2414588" y="2176463"/>
            <a:ext cx="1677987" cy="0"/>
          </a:xfrm>
          <a:prstGeom prst="line">
            <a:avLst/>
          </a:prstGeom>
          <a:noFill/>
          <a:ln w="63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652" name="Text Box 172"/>
          <p:cNvSpPr txBox="1">
            <a:spLocks noChangeArrowheads="1"/>
          </p:cNvSpPr>
          <p:nvPr/>
        </p:nvSpPr>
        <p:spPr bwMode="auto">
          <a:xfrm rot="1881116">
            <a:off x="498475" y="6157913"/>
            <a:ext cx="17129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000" b="0">
                <a:latin typeface="Times New Roman" pitchFamily="18" charset="0"/>
              </a:rPr>
              <a:t>TRUE SHAPE OF SECTION</a:t>
            </a:r>
          </a:p>
        </p:txBody>
      </p:sp>
      <p:sp>
        <p:nvSpPr>
          <p:cNvPr id="404690" name="Text Box 210"/>
          <p:cNvSpPr txBox="1">
            <a:spLocks noChangeArrowheads="1"/>
          </p:cNvSpPr>
          <p:nvPr/>
        </p:nvSpPr>
        <p:spPr bwMode="auto">
          <a:xfrm>
            <a:off x="2814638" y="1219200"/>
            <a:ext cx="114776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000" b="0">
                <a:latin typeface="Times New Roman" pitchFamily="18" charset="0"/>
              </a:rPr>
              <a:t>SECTIONAL F.V.</a:t>
            </a:r>
          </a:p>
        </p:txBody>
      </p:sp>
      <p:grpSp>
        <p:nvGrpSpPr>
          <p:cNvPr id="27" name="Group 211"/>
          <p:cNvGrpSpPr>
            <a:grpSpLocks/>
          </p:cNvGrpSpPr>
          <p:nvPr/>
        </p:nvGrpSpPr>
        <p:grpSpPr bwMode="auto">
          <a:xfrm>
            <a:off x="4795838" y="0"/>
            <a:ext cx="4348162" cy="1155700"/>
            <a:chOff x="3021" y="0"/>
            <a:chExt cx="2739" cy="728"/>
          </a:xfrm>
        </p:grpSpPr>
        <p:sp>
          <p:nvSpPr>
            <p:cNvPr id="54375" name="Rectangle 212"/>
            <p:cNvSpPr>
              <a:spLocks noChangeArrowheads="1"/>
            </p:cNvSpPr>
            <p:nvPr/>
          </p:nvSpPr>
          <p:spPr bwMode="auto">
            <a:xfrm>
              <a:off x="3021" y="0"/>
              <a:ext cx="2736" cy="672"/>
            </a:xfrm>
            <a:prstGeom prst="rect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693" name="Text Box 213"/>
            <p:cNvSpPr txBox="1">
              <a:spLocks noChangeArrowheads="1"/>
            </p:cNvSpPr>
            <p:nvPr/>
          </p:nvSpPr>
          <p:spPr bwMode="auto">
            <a:xfrm>
              <a:off x="3025" y="0"/>
              <a:ext cx="2735" cy="7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4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Problem 4:</a:t>
              </a: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A hexagonal prism. 30 mm base side &amp; 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55 mm axis is lying on Hp on it’s rect.face with axis  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// to Vp. It is cut by a section plane normal to Hp and 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30</a:t>
              </a:r>
              <a:r>
                <a:rPr lang="en-US" sz="1400" b="0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0</a:t>
              </a: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inclined to Vp bisecting axis.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Draw sec. Views, true shape &amp; development.</a:t>
              </a:r>
            </a:p>
          </p:txBody>
        </p:sp>
      </p:grpSp>
      <p:grpSp>
        <p:nvGrpSpPr>
          <p:cNvPr id="28" name="Group 214"/>
          <p:cNvGrpSpPr>
            <a:grpSpLocks/>
          </p:cNvGrpSpPr>
          <p:nvPr/>
        </p:nvGrpSpPr>
        <p:grpSpPr bwMode="auto">
          <a:xfrm>
            <a:off x="4800600" y="1204913"/>
            <a:ext cx="4437063" cy="1385887"/>
            <a:chOff x="3024" y="759"/>
            <a:chExt cx="2795" cy="873"/>
          </a:xfrm>
        </p:grpSpPr>
        <p:sp>
          <p:nvSpPr>
            <p:cNvPr id="54373" name="Rectangle 215"/>
            <p:cNvSpPr>
              <a:spLocks noChangeArrowheads="1"/>
            </p:cNvSpPr>
            <p:nvPr/>
          </p:nvSpPr>
          <p:spPr bwMode="auto">
            <a:xfrm>
              <a:off x="3024" y="768"/>
              <a:ext cx="2736" cy="864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4696" name="Text Box 216"/>
            <p:cNvSpPr txBox="1">
              <a:spLocks noChangeArrowheads="1"/>
            </p:cNvSpPr>
            <p:nvPr/>
          </p:nvSpPr>
          <p:spPr bwMode="auto">
            <a:xfrm>
              <a:off x="3035" y="759"/>
              <a:ext cx="2784" cy="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500">
                  <a:solidFill>
                    <a:schemeClr val="accent2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Use similar steps for sec.views &amp; true shape.</a:t>
              </a:r>
            </a:p>
            <a:p>
              <a:pPr eaLnBrk="1" hangingPunct="1">
                <a:defRPr/>
              </a:pPr>
              <a:r>
                <a:rPr lang="en-US" sz="1400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NOTE:</a:t>
              </a: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for development, always cut open object from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From an edge in the boundary of the view  in which 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sec.plane appears as a line.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Here it is Tv and in boundary, there is c1 edge.Hence </a:t>
              </a:r>
            </a:p>
            <a:p>
              <a:pPr eaLnBrk="1" hangingPunct="1">
                <a:defRPr/>
              </a:pPr>
              <a:r>
                <a:rPr lang="en-US" sz="14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it is opened from c and named  C,D,E,F,A,B,C.</a:t>
              </a:r>
            </a:p>
          </p:txBody>
        </p:sp>
      </p:grpSp>
      <p:grpSp>
        <p:nvGrpSpPr>
          <p:cNvPr id="29" name="Group 217"/>
          <p:cNvGrpSpPr>
            <a:grpSpLocks/>
          </p:cNvGrpSpPr>
          <p:nvPr/>
        </p:nvGrpSpPr>
        <p:grpSpPr bwMode="auto">
          <a:xfrm>
            <a:off x="2224088" y="38100"/>
            <a:ext cx="2179637" cy="1084263"/>
            <a:chOff x="1401" y="24"/>
            <a:chExt cx="1373" cy="683"/>
          </a:xfrm>
        </p:grpSpPr>
        <p:sp>
          <p:nvSpPr>
            <p:cNvPr id="404698" name="AutoShape 218"/>
            <p:cNvSpPr>
              <a:spLocks noChangeArrowheads="1"/>
            </p:cNvSpPr>
            <p:nvPr/>
          </p:nvSpPr>
          <p:spPr bwMode="auto">
            <a:xfrm>
              <a:off x="1402" y="48"/>
              <a:ext cx="1298" cy="624"/>
            </a:xfrm>
            <a:prstGeom prst="wedgeRoundRectCallout">
              <a:avLst>
                <a:gd name="adj1" fmla="val -35671"/>
                <a:gd name="adj2" fmla="val 87181"/>
                <a:gd name="adj3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>
                <a:defRPr/>
              </a:pPr>
              <a:endParaRPr lang="en-US" sz="1400" b="0"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endParaRPr>
            </a:p>
          </p:txBody>
        </p:sp>
        <p:sp>
          <p:nvSpPr>
            <p:cNvPr id="404699" name="Text Box 219"/>
            <p:cNvSpPr txBox="1">
              <a:spLocks noChangeArrowheads="1"/>
            </p:cNvSpPr>
            <p:nvPr/>
          </p:nvSpPr>
          <p:spPr bwMode="auto">
            <a:xfrm>
              <a:off x="1401" y="24"/>
              <a:ext cx="1373" cy="6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1" hangingPunct="1">
                <a:defRPr/>
              </a:pPr>
              <a:r>
                <a:rPr lang="en-US" sz="1300">
                  <a:solidFill>
                    <a:srgbClr val="CC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Note </a:t>
              </a:r>
              <a:r>
                <a:rPr lang="en-US" sz="13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the steps to locate </a:t>
              </a:r>
            </a:p>
            <a:p>
              <a:pPr algn="ctr" eaLnBrk="1" hangingPunct="1">
                <a:defRPr/>
              </a:pPr>
              <a:r>
                <a:rPr lang="en-US" sz="13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Points 1, 2 , 5, 6 in sec.Fv: </a:t>
              </a:r>
            </a:p>
            <a:p>
              <a:pPr algn="ctr" eaLnBrk="1" hangingPunct="1">
                <a:defRPr/>
              </a:pPr>
              <a:r>
                <a:rPr lang="en-US" sz="13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Those are transferred to </a:t>
              </a:r>
            </a:p>
            <a:p>
              <a:pPr algn="ctr" eaLnBrk="1" hangingPunct="1">
                <a:defRPr/>
              </a:pPr>
              <a:r>
                <a:rPr lang="en-US" sz="13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1</a:t>
              </a:r>
              <a:r>
                <a:rPr lang="en-US" sz="1300" b="0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st</a:t>
              </a:r>
              <a:r>
                <a:rPr lang="en-US" sz="13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TV, then to 1</a:t>
              </a:r>
              <a:r>
                <a:rPr lang="en-US" sz="1300" b="0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st</a:t>
              </a:r>
              <a:r>
                <a:rPr lang="en-US" sz="13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Fv and </a:t>
              </a:r>
            </a:p>
            <a:p>
              <a:pPr algn="ctr" eaLnBrk="1" hangingPunct="1">
                <a:defRPr/>
              </a:pPr>
              <a:r>
                <a:rPr lang="en-US" sz="13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Then on 2</a:t>
              </a:r>
              <a:r>
                <a:rPr lang="en-US" sz="1300" b="0" baseline="3000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nd</a:t>
              </a:r>
              <a:r>
                <a:rPr lang="en-US" sz="1300" b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 Fv.</a:t>
              </a:r>
            </a:p>
          </p:txBody>
        </p:sp>
      </p:grpSp>
      <p:grpSp>
        <p:nvGrpSpPr>
          <p:cNvPr id="54364" name="Group 235"/>
          <p:cNvGrpSpPr>
            <a:grpSpLocks/>
          </p:cNvGrpSpPr>
          <p:nvPr/>
        </p:nvGrpSpPr>
        <p:grpSpPr bwMode="auto">
          <a:xfrm>
            <a:off x="8016875" y="6675438"/>
            <a:ext cx="1096963" cy="182562"/>
            <a:chOff x="5050" y="29"/>
            <a:chExt cx="691" cy="115"/>
          </a:xfrm>
        </p:grpSpPr>
        <p:sp>
          <p:nvSpPr>
            <p:cNvPr id="54365" name="AutoShape 236">
              <a:hlinkClick r:id="rId4" action="ppaction://hlinksldjump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050" y="29"/>
              <a:ext cx="115" cy="115"/>
            </a:xfrm>
            <a:prstGeom prst="actionButtonHome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6" name="AutoShape 237">
              <a:hlinkClick r:id="" action="ppaction://hlinkshowjump?jump=previous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280" y="29"/>
              <a:ext cx="116" cy="115"/>
            </a:xfrm>
            <a:prstGeom prst="actionButtonBackPrevious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7" name="AutoShape 238">
              <a:hlinkClick r:id="" action="ppaction://hlinkshowjump?jump=nex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396" y="29"/>
              <a:ext cx="115" cy="115"/>
            </a:xfrm>
            <a:prstGeom prst="actionButtonForwardNex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8" name="AutoShape 239">
              <a:hlinkClick r:id="" action="ppaction://hlinkshowjump?jump=fir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165" y="29"/>
              <a:ext cx="115" cy="115"/>
            </a:xfrm>
            <a:prstGeom prst="actionButtonBeginning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69" name="AutoShape 240">
              <a:hlinkClick r:id="" action="ppaction://hlinkshowjump?jump=lastslide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511" y="29"/>
              <a:ext cx="115" cy="115"/>
            </a:xfrm>
            <a:prstGeom prst="actionButtonEnd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4370" name="AutoShape 241">
              <a:hlinkClick r:id="" action="ppaction://hlinkshowjump?jump=endshow" highlightClick="1"/>
            </p:cNvPr>
            <p:cNvSpPr>
              <a:spLocks noChangeAspect="1" noChangeArrowheads="1"/>
            </p:cNvSpPr>
            <p:nvPr/>
          </p:nvSpPr>
          <p:spPr bwMode="auto">
            <a:xfrm>
              <a:off x="5626" y="29"/>
              <a:ext cx="115" cy="115"/>
            </a:xfrm>
            <a:prstGeom prst="actionButtonBlank">
              <a:avLst/>
            </a:prstGeom>
            <a:solidFill>
              <a:srgbClr val="FF00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732214424"/>
      </p:ext>
    </p:extLst>
  </p:cSld>
  <p:clrMapOvr>
    <a:masterClrMapping/>
  </p:clrMapOvr>
  <p:transition advTm="4292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4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4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04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04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04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404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404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404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044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044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044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044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04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04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44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044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3" dur="500"/>
                                        <p:tgtEl>
                                          <p:spTgt spid="40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04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04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04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04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1" dur="500"/>
                                        <p:tgtEl>
                                          <p:spTgt spid="404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04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04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4045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4045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1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04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04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045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4045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 nodeType="clickPar">
                      <p:stCondLst>
                        <p:cond delay="indefinite"/>
                      </p:stCondLst>
                      <p:childTnLst>
                        <p:par>
                          <p:cTn id="1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404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404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404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404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 nodeType="clickPar">
                      <p:stCondLst>
                        <p:cond delay="indefinite"/>
                      </p:stCondLst>
                      <p:childTnLst>
                        <p:par>
                          <p:cTn id="1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6" presetID="1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404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404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404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404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 nodeType="clickPar">
                      <p:stCondLst>
                        <p:cond delay="indefinite"/>
                      </p:stCondLst>
                      <p:childTnLst>
                        <p:par>
                          <p:cTn id="2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1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 nodeType="clickPar">
                      <p:stCondLst>
                        <p:cond delay="indefinite"/>
                      </p:stCondLst>
                      <p:childTnLst>
                        <p:par>
                          <p:cTn id="2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 nodeType="clickPar">
                      <p:stCondLst>
                        <p:cond delay="indefinite"/>
                      </p:stCondLst>
                      <p:childTnLst>
                        <p:par>
                          <p:cTn id="2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 nodeType="clickPar">
                      <p:stCondLst>
                        <p:cond delay="indefinite"/>
                      </p:stCondLst>
                      <p:childTnLst>
                        <p:par>
                          <p:cTn id="2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 nodeType="clickPar">
                      <p:stCondLst>
                        <p:cond delay="indefinite"/>
                      </p:stCondLst>
                      <p:childTnLst>
                        <p:par>
                          <p:cTn id="2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 nodeType="clickPar">
                      <p:stCondLst>
                        <p:cond delay="indefinite"/>
                      </p:stCondLst>
                      <p:childTnLst>
                        <p:par>
                          <p:cTn id="2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 nodeType="clickPar">
                      <p:stCondLst>
                        <p:cond delay="indefinite"/>
                      </p:stCondLst>
                      <p:childTnLst>
                        <p:par>
                          <p:cTn id="2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 nodeType="clickPar">
                      <p:stCondLst>
                        <p:cond delay="indefinite"/>
                      </p:stCondLst>
                      <p:childTnLst>
                        <p:par>
                          <p:cTn id="2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4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6" dur="500" fill="hold"/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500" fill="hold"/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 fill="hold"/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 nodeType="clickPar">
                      <p:stCondLst>
                        <p:cond delay="indefinite"/>
                      </p:stCondLst>
                      <p:childTnLst>
                        <p:par>
                          <p:cTn id="2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9" dur="500"/>
                                        <p:tgtEl>
                                          <p:spTgt spid="404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 nodeType="clickPar">
                      <p:stCondLst>
                        <p:cond delay="indefinite"/>
                      </p:stCondLst>
                      <p:childTnLst>
                        <p:par>
                          <p:cTn id="2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9" dur="500"/>
                                        <p:tgtEl>
                                          <p:spTgt spid="404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 nodeType="clickPar">
                      <p:stCondLst>
                        <p:cond delay="indefinite"/>
                      </p:stCondLst>
                      <p:childTnLst>
                        <p:par>
                          <p:cTn id="2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4" dur="500"/>
                                        <p:tgtEl>
                                          <p:spTgt spid="404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5" fill="hold" nodeType="clickPar">
                      <p:stCondLst>
                        <p:cond delay="indefinite"/>
                      </p:stCondLst>
                      <p:childTnLst>
                        <p:par>
                          <p:cTn id="2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9" dur="500"/>
                                        <p:tgtEl>
                                          <p:spTgt spid="404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 nodeType="clickPar">
                      <p:stCondLst>
                        <p:cond delay="indefinite"/>
                      </p:stCondLst>
                      <p:childTnLst>
                        <p:par>
                          <p:cTn id="2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4" dur="500"/>
                                        <p:tgtEl>
                                          <p:spTgt spid="404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 nodeType="clickPar">
                      <p:stCondLst>
                        <p:cond delay="indefinite"/>
                      </p:stCondLst>
                      <p:childTnLst>
                        <p:par>
                          <p:cTn id="2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4045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0" dur="500" fill="hold"/>
                                        <p:tgtEl>
                                          <p:spTgt spid="4045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 nodeType="clickPar">
                      <p:stCondLst>
                        <p:cond delay="indefinite"/>
                      </p:stCondLst>
                      <p:childTnLst>
                        <p:par>
                          <p:cTn id="3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5" dur="500" fill="hold"/>
                                        <p:tgtEl>
                                          <p:spTgt spid="404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6" dur="500" fill="hold"/>
                                        <p:tgtEl>
                                          <p:spTgt spid="404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 nodeType="clickPar">
                      <p:stCondLst>
                        <p:cond delay="indefinite"/>
                      </p:stCondLst>
                      <p:childTnLst>
                        <p:par>
                          <p:cTn id="3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1" dur="500" fill="hold"/>
                                        <p:tgtEl>
                                          <p:spTgt spid="404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2" dur="500" fill="hold"/>
                                        <p:tgtEl>
                                          <p:spTgt spid="404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404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8" dur="500" fill="hold"/>
                                        <p:tgtEl>
                                          <p:spTgt spid="404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 nodeType="clickPar">
                      <p:stCondLst>
                        <p:cond delay="indefinite"/>
                      </p:stCondLst>
                      <p:childTnLst>
                        <p:par>
                          <p:cTn id="3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3" dur="500" fill="hold"/>
                                        <p:tgtEl>
                                          <p:spTgt spid="404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4" dur="500" fill="hold"/>
                                        <p:tgtEl>
                                          <p:spTgt spid="404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 nodeType="clickPar">
                      <p:stCondLst>
                        <p:cond delay="indefinite"/>
                      </p:stCondLst>
                      <p:childTnLst>
                        <p:par>
                          <p:cTn id="3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9" dur="500" fill="hold"/>
                                        <p:tgtEl>
                                          <p:spTgt spid="404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0" dur="500" fill="hold"/>
                                        <p:tgtEl>
                                          <p:spTgt spid="404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 nodeType="clickPar">
                      <p:stCondLst>
                        <p:cond delay="indefinite"/>
                      </p:stCondLst>
                      <p:childTnLst>
                        <p:par>
                          <p:cTn id="3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5" dur="500" fill="hold"/>
                                        <p:tgtEl>
                                          <p:spTgt spid="404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6" dur="500" fill="hold"/>
                                        <p:tgtEl>
                                          <p:spTgt spid="404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7" fill="hold" nodeType="clickPar">
                      <p:stCondLst>
                        <p:cond delay="indefinite"/>
                      </p:stCondLst>
                      <p:childTnLst>
                        <p:par>
                          <p:cTn id="3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1" dur="500" fill="hold"/>
                                        <p:tgtEl>
                                          <p:spTgt spid="404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2" dur="500" fill="hold"/>
                                        <p:tgtEl>
                                          <p:spTgt spid="404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 nodeType="clickPar">
                      <p:stCondLst>
                        <p:cond delay="indefinite"/>
                      </p:stCondLst>
                      <p:childTnLst>
                        <p:par>
                          <p:cTn id="3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 nodeType="clickPar">
                      <p:stCondLst>
                        <p:cond delay="indefinite"/>
                      </p:stCondLst>
                      <p:childTnLst>
                        <p:par>
                          <p:cTn id="3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 nodeType="clickPar">
                      <p:stCondLst>
                        <p:cond delay="indefinite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 nodeType="clickPar">
                      <p:stCondLst>
                        <p:cond delay="indefinite"/>
                      </p:stCondLst>
                      <p:childTnLst>
                        <p:par>
                          <p:cTn id="3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 nodeType="clickPar">
                      <p:stCondLst>
                        <p:cond delay="indefinite"/>
                      </p:stCondLst>
                      <p:childTnLst>
                        <p:par>
                          <p:cTn id="3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 nodeType="clickPar">
                      <p:stCondLst>
                        <p:cond delay="indefinite"/>
                      </p:stCondLst>
                      <p:childTnLst>
                        <p:par>
                          <p:cTn id="3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 nodeType="clickPar">
                      <p:stCondLst>
                        <p:cond delay="indefinite"/>
                      </p:stCondLst>
                      <p:childTnLst>
                        <p:par>
                          <p:cTn id="3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 nodeType="clickPar">
                      <p:stCondLst>
                        <p:cond delay="indefinite"/>
                      </p:stCondLst>
                      <p:childTnLst>
                        <p:par>
                          <p:cTn id="3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 nodeType="clickPar">
                      <p:stCondLst>
                        <p:cond delay="indefinite"/>
                      </p:stCondLst>
                      <p:childTnLst>
                        <p:par>
                          <p:cTn id="3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 nodeType="clickPar">
                      <p:stCondLst>
                        <p:cond delay="indefinite"/>
                      </p:stCondLst>
                      <p:childTnLst>
                        <p:par>
                          <p:cTn id="3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7" dur="75" fill="hold"/>
                                        <p:tgtEl>
                                          <p:spTgt spid="404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8" dur="75" fill="hold"/>
                                        <p:tgtEl>
                                          <p:spTgt spid="404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9" dur="75" fill="hold"/>
                                        <p:tgtEl>
                                          <p:spTgt spid="404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0" dur="75" fill="hold"/>
                                        <p:tgtEl>
                                          <p:spTgt spid="404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 nodeType="clickPar">
                      <p:stCondLst>
                        <p:cond delay="indefinite"/>
                      </p:stCondLst>
                      <p:childTnLst>
                        <p:par>
                          <p:cTn id="3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5" dur="300"/>
                                        <p:tgtEl>
                                          <p:spTgt spid="404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2" grpId="0" animBg="1"/>
      <p:bldP spid="404483" grpId="0" animBg="1"/>
      <p:bldP spid="404487" grpId="0" animBg="1"/>
      <p:bldP spid="404488" grpId="0" animBg="1"/>
      <p:bldP spid="404492" grpId="0" animBg="1"/>
      <p:bldP spid="404493" grpId="0" animBg="1"/>
      <p:bldP spid="404494" grpId="0" animBg="1"/>
      <p:bldP spid="404501" grpId="0" animBg="1"/>
      <p:bldP spid="404502" grpId="0" animBg="1"/>
      <p:bldP spid="404503" grpId="0" animBg="1"/>
      <p:bldP spid="404507" grpId="0" animBg="1"/>
      <p:bldP spid="404508" grpId="0" animBg="1"/>
      <p:bldP spid="404509" grpId="0" animBg="1"/>
      <p:bldP spid="404510" grpId="0" animBg="1"/>
      <p:bldP spid="404511" grpId="0" animBg="1"/>
      <p:bldP spid="404512" grpId="0" animBg="1"/>
      <p:bldP spid="404546" grpId="0" autoUpdateAnimBg="0"/>
      <p:bldP spid="404547" grpId="0" animBg="1"/>
      <p:bldP spid="404548" grpId="0" animBg="1"/>
      <p:bldP spid="404549" grpId="0" animBg="1"/>
      <p:bldP spid="404550" grpId="0" animBg="1"/>
      <p:bldP spid="404551" grpId="0" animBg="1"/>
      <p:bldP spid="404552" grpId="0" animBg="1"/>
      <p:bldP spid="404553" grpId="0" animBg="1"/>
      <p:bldP spid="404554" grpId="0" animBg="1"/>
      <p:bldP spid="404555" grpId="0" animBg="1"/>
      <p:bldP spid="404556" grpId="0" animBg="1"/>
      <p:bldP spid="404557" grpId="0" animBg="1"/>
      <p:bldP spid="404558" grpId="0" animBg="1"/>
      <p:bldP spid="404559" grpId="0" animBg="1"/>
      <p:bldP spid="404560" grpId="0" animBg="1"/>
      <p:bldP spid="404561" grpId="0" animBg="1"/>
      <p:bldP spid="404562" grpId="0" animBg="1"/>
      <p:bldP spid="404563" grpId="0" animBg="1"/>
      <p:bldP spid="404564" grpId="0" animBg="1"/>
      <p:bldP spid="404565" grpId="0" animBg="1"/>
      <p:bldP spid="404566" grpId="0" animBg="1"/>
      <p:bldP spid="404570" grpId="0" autoUpdateAnimBg="0"/>
      <p:bldP spid="404651" grpId="0" animBg="1"/>
      <p:bldP spid="404652" grpId="0" autoUpdateAnimBg="0"/>
      <p:bldP spid="404690" grpId="0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.6|1.3|7.4|3.3|5.3|2.9|18.4|2.2|4.9|5.1|2.1|1.3|4.8|1.6|1.5|20.4|4.3|2.3|8.7|17.9|5.3|3.1|34.2|1.5|1.2|5.6|3.5|7.9|1.6|13.5|3.7|10.7|0.5|0.5|0.5|15.6|1.|45.1|0.9|0.6|1.1|1.3|1.2|7.9|1.4|9.4|1.1|1.|1.8|1.|0.8|2.5|2.1|0.5|0.5|0.5|0.5|0.5|0.5|1.2|7.2|24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16</TotalTime>
  <Words>1623</Words>
  <Application>Microsoft Office PowerPoint</Application>
  <PresentationFormat>On-screen Show (4:3)</PresentationFormat>
  <Paragraphs>438</Paragraphs>
  <Slides>13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NewsPrint</vt:lpstr>
      <vt:lpstr>CorelDRAW</vt:lpstr>
      <vt:lpstr>Bitmap Image</vt:lpstr>
      <vt:lpstr>Projection of Solid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staff</cp:lastModifiedBy>
  <cp:revision>6</cp:revision>
  <dcterms:created xsi:type="dcterms:W3CDTF">2006-08-16T00:00:00Z</dcterms:created>
  <dcterms:modified xsi:type="dcterms:W3CDTF">2013-12-20T07:57:25Z</dcterms:modified>
</cp:coreProperties>
</file>